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74" r:id="rId4"/>
    <p:sldId id="258" r:id="rId5"/>
    <p:sldId id="260" r:id="rId6"/>
    <p:sldId id="261" r:id="rId7"/>
    <p:sldId id="267" r:id="rId8"/>
    <p:sldId id="262" r:id="rId9"/>
    <p:sldId id="263" r:id="rId10"/>
    <p:sldId id="264" r:id="rId11"/>
    <p:sldId id="259" r:id="rId12"/>
    <p:sldId id="265" r:id="rId13"/>
    <p:sldId id="266" r:id="rId14"/>
    <p:sldId id="275" r:id="rId15"/>
    <p:sldId id="268" r:id="rId16"/>
    <p:sldId id="269" r:id="rId17"/>
    <p:sldId id="270" r:id="rId18"/>
    <p:sldId id="271" r:id="rId19"/>
    <p:sldId id="272" r:id="rId20"/>
    <p:sldId id="273" r:id="rId21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343" autoAdjust="0"/>
  </p:normalViewPr>
  <p:slideViewPr>
    <p:cSldViewPr>
      <p:cViewPr>
        <p:scale>
          <a:sx n="110" d="100"/>
          <a:sy n="110" d="100"/>
        </p:scale>
        <p:origin x="-1644" y="4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59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59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0AAB6D-00AD-4BB3-94AF-F81BF1D4B280}" type="datetimeFigureOut">
              <a:rPr lang="da-DK" smtClean="0"/>
              <a:t>23-02-2015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1044"/>
            <a:ext cx="2944283" cy="4959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4"/>
            <a:ext cx="2944283" cy="4959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BA805F-5AB0-43FF-BD7A-5725625E06C3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034536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59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59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6FD889-7B6D-4804-8E6E-8FD70885E3B8}" type="datetimeFigureOut">
              <a:rPr lang="da-DK" smtClean="0"/>
              <a:t>23-02-2015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3"/>
            <a:ext cx="5435600" cy="446341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1044"/>
            <a:ext cx="2944283" cy="4959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4"/>
            <a:ext cx="2944283" cy="4959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0D2367-1919-4EA0-8D8E-B908249836C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91252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0D2367-1919-4EA0-8D8E-B908249836CF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372832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0D2367-1919-4EA0-8D8E-B908249836CF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50796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0D2367-1919-4EA0-8D8E-B908249836CF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50796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0D2367-1919-4EA0-8D8E-B908249836CF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50796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smtClean="0"/>
              <a:t>To understand the problems </a:t>
            </a:r>
            <a:r>
              <a:rPr lang="da-DK" dirty="0" err="1" smtClean="0"/>
              <a:t>that</a:t>
            </a:r>
            <a:r>
              <a:rPr lang="da-DK" dirty="0" smtClean="0"/>
              <a:t> face </a:t>
            </a:r>
            <a:r>
              <a:rPr lang="da-DK" dirty="0" err="1" smtClean="0"/>
              <a:t>us</a:t>
            </a:r>
            <a:r>
              <a:rPr lang="da-DK" dirty="0" smtClean="0"/>
              <a:t> with hydrogen atoms, </a:t>
            </a:r>
            <a:r>
              <a:rPr lang="da-DK" dirty="0" err="1" smtClean="0"/>
              <a:t>we</a:t>
            </a:r>
            <a:r>
              <a:rPr lang="da-DK" dirty="0" smtClean="0"/>
              <a:t> have</a:t>
            </a:r>
            <a:r>
              <a:rPr lang="da-DK" baseline="0" dirty="0" smtClean="0"/>
              <a:t> to </a:t>
            </a:r>
            <a:r>
              <a:rPr lang="da-DK" baseline="0" dirty="0" err="1" smtClean="0"/>
              <a:t>remember</a:t>
            </a:r>
            <a:r>
              <a:rPr lang="da-DK" baseline="0" dirty="0" smtClean="0"/>
              <a:t> </a:t>
            </a:r>
            <a:r>
              <a:rPr lang="da-DK" baseline="0" dirty="0" err="1" smtClean="0"/>
              <a:t>that</a:t>
            </a:r>
            <a:r>
              <a:rPr lang="da-DK" baseline="0" dirty="0" smtClean="0"/>
              <a:t> X-</a:t>
            </a:r>
            <a:r>
              <a:rPr lang="da-DK" baseline="0" dirty="0" err="1" smtClean="0"/>
              <a:t>rays</a:t>
            </a:r>
            <a:r>
              <a:rPr lang="da-DK" baseline="0" dirty="0" smtClean="0"/>
              <a:t> </a:t>
            </a:r>
            <a:r>
              <a:rPr lang="da-DK" baseline="0" dirty="0" err="1" smtClean="0"/>
              <a:t>are</a:t>
            </a:r>
            <a:r>
              <a:rPr lang="da-DK" baseline="0" dirty="0" smtClean="0"/>
              <a:t> </a:t>
            </a:r>
            <a:r>
              <a:rPr lang="da-DK" baseline="0" dirty="0" err="1" smtClean="0"/>
              <a:t>scattered</a:t>
            </a:r>
            <a:r>
              <a:rPr lang="da-DK" baseline="0" dirty="0" smtClean="0"/>
              <a:t> by the </a:t>
            </a:r>
            <a:r>
              <a:rPr lang="da-DK" baseline="0" dirty="0" err="1" smtClean="0"/>
              <a:t>electrons</a:t>
            </a:r>
            <a:r>
              <a:rPr lang="da-DK" baseline="0" dirty="0" smtClean="0"/>
              <a:t>!</a:t>
            </a:r>
          </a:p>
          <a:p>
            <a:r>
              <a:rPr lang="da-DK" baseline="0" dirty="0" smtClean="0"/>
              <a:t>The normal </a:t>
            </a:r>
            <a:r>
              <a:rPr lang="da-DK" baseline="0" dirty="0" err="1" smtClean="0"/>
              <a:t>assumption</a:t>
            </a:r>
            <a:r>
              <a:rPr lang="da-DK" baseline="0" dirty="0" smtClean="0"/>
              <a:t> is </a:t>
            </a:r>
            <a:r>
              <a:rPr lang="da-DK" baseline="0" dirty="0" err="1" smtClean="0"/>
              <a:t>that</a:t>
            </a:r>
            <a:r>
              <a:rPr lang="da-DK" baseline="0" dirty="0" smtClean="0"/>
              <a:t> </a:t>
            </a:r>
            <a:r>
              <a:rPr lang="da-DK" baseline="0" dirty="0" err="1" smtClean="0"/>
              <a:t>we</a:t>
            </a:r>
            <a:r>
              <a:rPr lang="da-DK" baseline="0" dirty="0" smtClean="0"/>
              <a:t> </a:t>
            </a:r>
            <a:r>
              <a:rPr lang="da-DK" baseline="0" dirty="0" err="1" smtClean="0"/>
              <a:t>can</a:t>
            </a:r>
            <a:r>
              <a:rPr lang="da-DK" baseline="0" dirty="0" smtClean="0"/>
              <a:t> </a:t>
            </a:r>
            <a:r>
              <a:rPr lang="da-DK" baseline="0" dirty="0" err="1" smtClean="0"/>
              <a:t>derive</a:t>
            </a:r>
            <a:r>
              <a:rPr lang="da-DK" baseline="0" dirty="0" smtClean="0"/>
              <a:t> the </a:t>
            </a:r>
            <a:r>
              <a:rPr lang="da-DK" baseline="0" dirty="0" err="1" smtClean="0"/>
              <a:t>atomic</a:t>
            </a:r>
            <a:r>
              <a:rPr lang="da-DK" baseline="0" dirty="0" smtClean="0"/>
              <a:t> positions from the </a:t>
            </a:r>
            <a:r>
              <a:rPr lang="da-DK" baseline="0" dirty="0" err="1" smtClean="0"/>
              <a:t>centroids</a:t>
            </a:r>
            <a:r>
              <a:rPr lang="da-DK" baseline="0" dirty="0" smtClean="0"/>
              <a:t> of the </a:t>
            </a:r>
            <a:r>
              <a:rPr lang="da-DK" baseline="0" dirty="0" err="1" smtClean="0"/>
              <a:t>electronic</a:t>
            </a:r>
            <a:r>
              <a:rPr lang="da-DK" baseline="0" dirty="0" smtClean="0"/>
              <a:t> distributions. The B-O </a:t>
            </a:r>
            <a:r>
              <a:rPr lang="da-DK" baseline="0" dirty="0" err="1" smtClean="0"/>
              <a:t>approx</a:t>
            </a:r>
            <a:r>
              <a:rPr lang="da-DK" baseline="0" dirty="0" smtClean="0"/>
              <a:t> </a:t>
            </a:r>
            <a:r>
              <a:rPr lang="da-DK" baseline="0" dirty="0" err="1" smtClean="0"/>
              <a:t>says</a:t>
            </a:r>
            <a:r>
              <a:rPr lang="da-DK" baseline="0" dirty="0" smtClean="0"/>
              <a:t> </a:t>
            </a:r>
            <a:r>
              <a:rPr lang="da-DK" baseline="0" dirty="0" err="1" smtClean="0"/>
              <a:t>that</a:t>
            </a:r>
            <a:r>
              <a:rPr lang="da-DK" baseline="0" dirty="0" smtClean="0"/>
              <a:t> the </a:t>
            </a:r>
            <a:r>
              <a:rPr lang="da-DK" baseline="0" dirty="0" err="1" smtClean="0"/>
              <a:t>electrons</a:t>
            </a:r>
            <a:r>
              <a:rPr lang="da-DK" baseline="0" dirty="0" smtClean="0"/>
              <a:t> </a:t>
            </a:r>
            <a:r>
              <a:rPr lang="da-DK" baseline="0" dirty="0" err="1" smtClean="0"/>
              <a:t>follow</a:t>
            </a:r>
            <a:r>
              <a:rPr lang="da-DK" baseline="0" dirty="0" smtClean="0"/>
              <a:t> the </a:t>
            </a:r>
            <a:r>
              <a:rPr lang="da-DK" baseline="0" dirty="0" err="1" smtClean="0"/>
              <a:t>nuclei</a:t>
            </a:r>
            <a:r>
              <a:rPr lang="da-DK" baseline="0" dirty="0" smtClean="0"/>
              <a:t> </a:t>
            </a:r>
            <a:r>
              <a:rPr lang="da-DK" baseline="0" dirty="0" err="1" smtClean="0"/>
              <a:t>instantaneously</a:t>
            </a:r>
            <a:r>
              <a:rPr lang="da-DK" baseline="0" dirty="0" smtClean="0"/>
              <a:t> and </a:t>
            </a:r>
            <a:r>
              <a:rPr lang="da-DK" baseline="0" dirty="0" err="1" smtClean="0"/>
              <a:t>hence</a:t>
            </a:r>
            <a:r>
              <a:rPr lang="da-DK" baseline="0" dirty="0" smtClean="0"/>
              <a:t> the </a:t>
            </a:r>
            <a:r>
              <a:rPr lang="da-DK" baseline="0" dirty="0" err="1" smtClean="0"/>
              <a:t>centroids</a:t>
            </a:r>
            <a:r>
              <a:rPr lang="da-DK" baseline="0" dirty="0" smtClean="0"/>
              <a:t> of the </a:t>
            </a:r>
            <a:r>
              <a:rPr lang="da-DK" baseline="0" dirty="0" err="1" smtClean="0"/>
              <a:t>core</a:t>
            </a:r>
            <a:r>
              <a:rPr lang="da-DK" baseline="0" dirty="0" smtClean="0"/>
              <a:t> </a:t>
            </a:r>
            <a:r>
              <a:rPr lang="da-DK" baseline="0" dirty="0" err="1" smtClean="0"/>
              <a:t>electrons</a:t>
            </a:r>
            <a:r>
              <a:rPr lang="da-DK" baseline="0" dirty="0" smtClean="0"/>
              <a:t> is </a:t>
            </a:r>
            <a:r>
              <a:rPr lang="da-DK" baseline="0" dirty="0" err="1" smtClean="0"/>
              <a:t>identical</a:t>
            </a:r>
            <a:r>
              <a:rPr lang="da-DK" baseline="0" dirty="0" smtClean="0"/>
              <a:t> to the </a:t>
            </a:r>
            <a:r>
              <a:rPr lang="da-DK" baseline="0" dirty="0" err="1" smtClean="0"/>
              <a:t>nuclear</a:t>
            </a:r>
            <a:r>
              <a:rPr lang="da-DK" baseline="0" dirty="0" smtClean="0"/>
              <a:t> position. </a:t>
            </a:r>
            <a:r>
              <a:rPr lang="da-DK" baseline="0" dirty="0" err="1" smtClean="0"/>
              <a:t>However</a:t>
            </a:r>
            <a:r>
              <a:rPr lang="da-DK" baseline="0" dirty="0" smtClean="0"/>
              <a:t>, hydrogen </a:t>
            </a:r>
            <a:r>
              <a:rPr lang="da-DK" baseline="0" dirty="0" err="1" smtClean="0"/>
              <a:t>does</a:t>
            </a:r>
            <a:r>
              <a:rPr lang="da-DK" baseline="0" dirty="0" smtClean="0"/>
              <a:t> not have </a:t>
            </a:r>
            <a:r>
              <a:rPr lang="da-DK" baseline="0" dirty="0" err="1" smtClean="0"/>
              <a:t>core</a:t>
            </a:r>
            <a:r>
              <a:rPr lang="da-DK" baseline="0" dirty="0" smtClean="0"/>
              <a:t> </a:t>
            </a:r>
            <a:r>
              <a:rPr lang="da-DK" baseline="0" dirty="0" err="1" smtClean="0"/>
              <a:t>electrons</a:t>
            </a:r>
            <a:r>
              <a:rPr lang="da-DK" baseline="0" dirty="0" smtClean="0"/>
              <a:t>, so the </a:t>
            </a:r>
            <a:r>
              <a:rPr lang="da-DK" baseline="0" dirty="0" err="1" smtClean="0"/>
              <a:t>atomic</a:t>
            </a:r>
            <a:r>
              <a:rPr lang="da-DK" baseline="0" dirty="0" smtClean="0"/>
              <a:t> position is not </a:t>
            </a:r>
            <a:r>
              <a:rPr lang="da-DK" baseline="0" dirty="0" err="1" smtClean="0"/>
              <a:t>easily</a:t>
            </a:r>
            <a:r>
              <a:rPr lang="da-DK" baseline="0" dirty="0" smtClean="0"/>
              <a:t> </a:t>
            </a:r>
            <a:r>
              <a:rPr lang="da-DK" baseline="0" dirty="0" err="1" smtClean="0"/>
              <a:t>derived</a:t>
            </a:r>
            <a:r>
              <a:rPr lang="da-DK" baseline="0" dirty="0" smtClean="0"/>
              <a:t> – in </a:t>
            </a:r>
            <a:r>
              <a:rPr lang="da-DK" baseline="0" dirty="0" err="1" smtClean="0"/>
              <a:t>fact</a:t>
            </a:r>
            <a:r>
              <a:rPr lang="da-DK" baseline="0" dirty="0" smtClean="0"/>
              <a:t>, </a:t>
            </a:r>
            <a:r>
              <a:rPr lang="da-DK" baseline="0" dirty="0" err="1" smtClean="0"/>
              <a:t>what</a:t>
            </a:r>
            <a:r>
              <a:rPr lang="da-DK" baseline="0" dirty="0" smtClean="0"/>
              <a:t> </a:t>
            </a:r>
            <a:r>
              <a:rPr lang="da-DK" baseline="0" dirty="0" err="1" smtClean="0"/>
              <a:t>happens</a:t>
            </a:r>
            <a:r>
              <a:rPr lang="da-DK" baseline="0" dirty="0" smtClean="0"/>
              <a:t> is </a:t>
            </a:r>
            <a:r>
              <a:rPr lang="da-DK" baseline="0" dirty="0" err="1" smtClean="0"/>
              <a:t>that</a:t>
            </a:r>
            <a:r>
              <a:rPr lang="da-DK" baseline="0" dirty="0" smtClean="0"/>
              <a:t> the position is </a:t>
            </a:r>
            <a:r>
              <a:rPr lang="da-DK" baseline="0" dirty="0" err="1" smtClean="0"/>
              <a:t>artificially</a:t>
            </a:r>
            <a:r>
              <a:rPr lang="da-DK" baseline="0" dirty="0" smtClean="0"/>
              <a:t> </a:t>
            </a:r>
            <a:r>
              <a:rPr lang="da-DK" baseline="0" dirty="0" err="1" smtClean="0"/>
              <a:t>moved</a:t>
            </a:r>
            <a:r>
              <a:rPr lang="da-DK" baseline="0" dirty="0" smtClean="0"/>
              <a:t> </a:t>
            </a:r>
            <a:r>
              <a:rPr lang="da-DK" baseline="0" dirty="0" err="1" smtClean="0"/>
              <a:t>towards</a:t>
            </a:r>
            <a:r>
              <a:rPr lang="da-DK" baseline="0" dirty="0" smtClean="0"/>
              <a:t> the atom to </a:t>
            </a:r>
            <a:r>
              <a:rPr lang="da-DK" baseline="0" dirty="0" err="1" smtClean="0"/>
              <a:t>which</a:t>
            </a:r>
            <a:r>
              <a:rPr lang="da-DK" baseline="0" dirty="0" smtClean="0"/>
              <a:t> it is </a:t>
            </a:r>
            <a:r>
              <a:rPr lang="da-DK" baseline="0" dirty="0" err="1" smtClean="0"/>
              <a:t>bound</a:t>
            </a:r>
            <a:r>
              <a:rPr lang="da-DK" baseline="0" dirty="0" smtClean="0"/>
              <a:t>. (BOND LENGTH SHORTENING).</a:t>
            </a:r>
          </a:p>
          <a:p>
            <a:r>
              <a:rPr lang="da-DK" baseline="0" dirty="0" err="1" smtClean="0"/>
              <a:t>When</a:t>
            </a:r>
            <a:r>
              <a:rPr lang="da-DK" baseline="0" dirty="0" smtClean="0"/>
              <a:t> the position is not </a:t>
            </a:r>
            <a:r>
              <a:rPr lang="da-DK" baseline="0" dirty="0" err="1" smtClean="0"/>
              <a:t>accurately</a:t>
            </a:r>
            <a:r>
              <a:rPr lang="da-DK" baseline="0" dirty="0" smtClean="0"/>
              <a:t> </a:t>
            </a:r>
            <a:r>
              <a:rPr lang="da-DK" baseline="0" dirty="0" err="1" smtClean="0"/>
              <a:t>described</a:t>
            </a:r>
            <a:r>
              <a:rPr lang="da-DK" baseline="0" dirty="0" smtClean="0"/>
              <a:t>, the </a:t>
            </a:r>
            <a:r>
              <a:rPr lang="da-DK" baseline="0" dirty="0" err="1" smtClean="0"/>
              <a:t>thermal</a:t>
            </a:r>
            <a:r>
              <a:rPr lang="da-DK" baseline="0" dirty="0" smtClean="0"/>
              <a:t> motion is </a:t>
            </a:r>
            <a:r>
              <a:rPr lang="da-DK" baseline="0" dirty="0" err="1" smtClean="0"/>
              <a:t>also</a:t>
            </a:r>
            <a:r>
              <a:rPr lang="da-DK" baseline="0" dirty="0" smtClean="0"/>
              <a:t> not so </a:t>
            </a:r>
            <a:r>
              <a:rPr lang="da-DK" baseline="0" dirty="0" err="1" smtClean="0"/>
              <a:t>easy</a:t>
            </a:r>
            <a:r>
              <a:rPr lang="da-DK" baseline="0" dirty="0" smtClean="0"/>
              <a:t> to </a:t>
            </a:r>
            <a:r>
              <a:rPr lang="da-DK" baseline="0" dirty="0" err="1" smtClean="0"/>
              <a:t>refine</a:t>
            </a:r>
            <a:r>
              <a:rPr lang="da-DK" baseline="0" dirty="0" smtClean="0"/>
              <a:t>. The normal BO </a:t>
            </a:r>
            <a:r>
              <a:rPr lang="da-DK" baseline="0" dirty="0" err="1" smtClean="0"/>
              <a:t>allows</a:t>
            </a:r>
            <a:r>
              <a:rPr lang="da-DK" baseline="0" dirty="0" smtClean="0"/>
              <a:t> </a:t>
            </a:r>
            <a:r>
              <a:rPr lang="da-DK" baseline="0" dirty="0" err="1" smtClean="0"/>
              <a:t>us</a:t>
            </a:r>
            <a:r>
              <a:rPr lang="da-DK" baseline="0" dirty="0" smtClean="0"/>
              <a:t> to model the ADP, or the DW factor, as the FT of the </a:t>
            </a:r>
            <a:r>
              <a:rPr lang="da-DK" baseline="0" dirty="0" err="1" smtClean="0"/>
              <a:t>atomic</a:t>
            </a:r>
            <a:r>
              <a:rPr lang="da-DK" baseline="0" dirty="0" smtClean="0"/>
              <a:t> pdf. </a:t>
            </a:r>
            <a:r>
              <a:rPr lang="da-DK" baseline="0" dirty="0" err="1" smtClean="0"/>
              <a:t>However</a:t>
            </a:r>
            <a:r>
              <a:rPr lang="da-DK" baseline="0" dirty="0" smtClean="0"/>
              <a:t>, </a:t>
            </a:r>
            <a:r>
              <a:rPr lang="da-DK" baseline="0" dirty="0" err="1" smtClean="0"/>
              <a:t>assuming</a:t>
            </a:r>
            <a:r>
              <a:rPr lang="da-DK" baseline="0" dirty="0" smtClean="0"/>
              <a:t> a </a:t>
            </a:r>
            <a:r>
              <a:rPr lang="da-DK" baseline="0" dirty="0" err="1" smtClean="0"/>
              <a:t>spherical</a:t>
            </a:r>
            <a:r>
              <a:rPr lang="da-DK" baseline="0" dirty="0" smtClean="0"/>
              <a:t> </a:t>
            </a:r>
            <a:r>
              <a:rPr lang="da-DK" baseline="0" dirty="0" err="1" smtClean="0"/>
              <a:t>core</a:t>
            </a:r>
            <a:r>
              <a:rPr lang="da-DK" baseline="0" dirty="0" smtClean="0"/>
              <a:t> IAM </a:t>
            </a:r>
            <a:r>
              <a:rPr lang="da-DK" baseline="0" dirty="0" err="1" smtClean="0"/>
              <a:t>density</a:t>
            </a:r>
            <a:r>
              <a:rPr lang="da-DK" baseline="0" dirty="0" smtClean="0"/>
              <a:t> is </a:t>
            </a:r>
            <a:r>
              <a:rPr lang="da-DK" baseline="0" dirty="0" err="1" smtClean="0"/>
              <a:t>wrong</a:t>
            </a:r>
            <a:r>
              <a:rPr lang="da-DK" baseline="0" dirty="0" smtClean="0"/>
              <a:t> and so the </a:t>
            </a:r>
            <a:r>
              <a:rPr lang="da-DK" baseline="0" dirty="0" err="1" smtClean="0"/>
              <a:t>ADPs</a:t>
            </a:r>
            <a:r>
              <a:rPr lang="da-DK" baseline="0" dirty="0" smtClean="0"/>
              <a:t> </a:t>
            </a:r>
            <a:r>
              <a:rPr lang="da-DK" baseline="0" dirty="0" err="1" smtClean="0"/>
              <a:t>cannot</a:t>
            </a:r>
            <a:r>
              <a:rPr lang="da-DK" baseline="0" dirty="0" smtClean="0"/>
              <a:t> </a:t>
            </a:r>
            <a:r>
              <a:rPr lang="da-DK" baseline="0" dirty="0" err="1" smtClean="0"/>
              <a:t>be</a:t>
            </a:r>
            <a:r>
              <a:rPr lang="da-DK" baseline="0" dirty="0" smtClean="0"/>
              <a:t> modeled </a:t>
            </a:r>
            <a:r>
              <a:rPr lang="da-DK" baseline="0" dirty="0" err="1" smtClean="0"/>
              <a:t>accurately</a:t>
            </a:r>
            <a:r>
              <a:rPr lang="da-DK" baseline="0" dirty="0" smtClean="0"/>
              <a:t>. </a:t>
            </a:r>
            <a:r>
              <a:rPr lang="da-DK" baseline="0" dirty="0" err="1" smtClean="0"/>
              <a:t>However</a:t>
            </a:r>
            <a:r>
              <a:rPr lang="da-DK" baseline="0" dirty="0" smtClean="0"/>
              <a:t>, if </a:t>
            </a:r>
            <a:r>
              <a:rPr lang="da-DK" baseline="0" dirty="0" err="1" smtClean="0"/>
              <a:t>we</a:t>
            </a:r>
            <a:r>
              <a:rPr lang="da-DK" baseline="0" dirty="0" smtClean="0"/>
              <a:t> </a:t>
            </a:r>
            <a:r>
              <a:rPr lang="da-DK" baseline="0" dirty="0" err="1" smtClean="0"/>
              <a:t>convolute</a:t>
            </a:r>
            <a:r>
              <a:rPr lang="da-DK" baseline="0" dirty="0" smtClean="0"/>
              <a:t> the pdf with an </a:t>
            </a:r>
            <a:r>
              <a:rPr lang="da-DK" baseline="0" dirty="0" err="1" smtClean="0"/>
              <a:t>aspherical</a:t>
            </a:r>
            <a:r>
              <a:rPr lang="da-DK" baseline="0" dirty="0" smtClean="0"/>
              <a:t> hydrogen pdf </a:t>
            </a:r>
            <a:r>
              <a:rPr lang="da-DK" baseline="0" dirty="0" err="1" smtClean="0"/>
              <a:t>then</a:t>
            </a:r>
            <a:r>
              <a:rPr lang="da-DK" baseline="0" dirty="0" smtClean="0"/>
              <a:t> the DW </a:t>
            </a:r>
            <a:r>
              <a:rPr lang="da-DK" baseline="0" dirty="0" err="1" smtClean="0"/>
              <a:t>may</a:t>
            </a:r>
            <a:r>
              <a:rPr lang="da-DK" baseline="0" dirty="0" smtClean="0"/>
              <a:t> </a:t>
            </a:r>
            <a:r>
              <a:rPr lang="da-DK" baseline="0" dirty="0" err="1" smtClean="0"/>
              <a:t>be</a:t>
            </a:r>
            <a:r>
              <a:rPr lang="da-DK" baseline="0" dirty="0" smtClean="0"/>
              <a:t> more </a:t>
            </a:r>
            <a:r>
              <a:rPr lang="da-DK" baseline="0" dirty="0" err="1" smtClean="0"/>
              <a:t>accurately</a:t>
            </a:r>
            <a:r>
              <a:rPr lang="da-DK" baseline="0" dirty="0" smtClean="0"/>
              <a:t> </a:t>
            </a:r>
            <a:r>
              <a:rPr lang="da-DK" baseline="0" dirty="0" err="1" smtClean="0"/>
              <a:t>recovered</a:t>
            </a:r>
            <a:r>
              <a:rPr lang="da-DK" baseline="0" dirty="0" smtClean="0"/>
              <a:t>.</a:t>
            </a:r>
          </a:p>
          <a:p>
            <a:endParaRPr lang="da-DK" baseline="0" dirty="0" smtClean="0"/>
          </a:p>
          <a:p>
            <a:endParaRPr lang="da-DK" dirty="0" smtClean="0"/>
          </a:p>
          <a:p>
            <a:r>
              <a:rPr lang="da-DK" dirty="0" smtClean="0"/>
              <a:t>The DW</a:t>
            </a:r>
            <a:r>
              <a:rPr lang="da-DK" baseline="0" dirty="0" smtClean="0"/>
              <a:t> factor is the FT of the </a:t>
            </a:r>
            <a:r>
              <a:rPr lang="da-DK" baseline="0" dirty="0" err="1" smtClean="0"/>
              <a:t>probability</a:t>
            </a:r>
            <a:r>
              <a:rPr lang="da-DK" baseline="0" dirty="0" smtClean="0"/>
              <a:t> </a:t>
            </a:r>
            <a:r>
              <a:rPr lang="da-DK" baseline="0" dirty="0" err="1" smtClean="0"/>
              <a:t>density</a:t>
            </a:r>
            <a:r>
              <a:rPr lang="da-DK" baseline="0" dirty="0" smtClean="0"/>
              <a:t> </a:t>
            </a:r>
            <a:r>
              <a:rPr lang="da-DK" baseline="0" dirty="0" err="1" smtClean="0"/>
              <a:t>function</a:t>
            </a:r>
            <a:r>
              <a:rPr lang="da-DK" baseline="0" dirty="0" smtClean="0"/>
              <a:t>. The </a:t>
            </a:r>
            <a:r>
              <a:rPr lang="da-DK" baseline="0" dirty="0" err="1" smtClean="0"/>
              <a:t>scattering</a:t>
            </a:r>
            <a:r>
              <a:rPr lang="da-DK" baseline="0" dirty="0" smtClean="0"/>
              <a:t> factor of the </a:t>
            </a:r>
            <a:r>
              <a:rPr lang="da-DK" baseline="0" dirty="0" err="1" smtClean="0"/>
              <a:t>thermally</a:t>
            </a:r>
            <a:r>
              <a:rPr lang="da-DK" baseline="0" dirty="0" smtClean="0"/>
              <a:t> </a:t>
            </a:r>
            <a:r>
              <a:rPr lang="da-DK" baseline="0" dirty="0" err="1" smtClean="0"/>
              <a:t>smeared</a:t>
            </a:r>
            <a:r>
              <a:rPr lang="da-DK" baseline="0" dirty="0" smtClean="0"/>
              <a:t> </a:t>
            </a:r>
            <a:r>
              <a:rPr lang="da-DK" baseline="0" dirty="0" err="1" smtClean="0"/>
              <a:t>density</a:t>
            </a:r>
            <a:r>
              <a:rPr lang="da-DK" baseline="0" dirty="0" smtClean="0"/>
              <a:t> is the sf for the </a:t>
            </a:r>
            <a:r>
              <a:rPr lang="da-DK" baseline="0" dirty="0" err="1" smtClean="0"/>
              <a:t>static</a:t>
            </a:r>
            <a:r>
              <a:rPr lang="da-DK" baseline="0" dirty="0" smtClean="0"/>
              <a:t> </a:t>
            </a:r>
            <a:r>
              <a:rPr lang="da-DK" baseline="0" dirty="0" err="1" smtClean="0"/>
              <a:t>density</a:t>
            </a:r>
            <a:r>
              <a:rPr lang="da-DK" baseline="0" dirty="0" smtClean="0"/>
              <a:t> times the DW. This </a:t>
            </a:r>
            <a:r>
              <a:rPr lang="da-DK" baseline="0" dirty="0" err="1" smtClean="0"/>
              <a:t>may</a:t>
            </a:r>
            <a:r>
              <a:rPr lang="da-DK" baseline="0" dirty="0" smtClean="0"/>
              <a:t> </a:t>
            </a:r>
            <a:r>
              <a:rPr lang="da-DK" baseline="0" dirty="0" err="1" smtClean="0"/>
              <a:t>be</a:t>
            </a:r>
            <a:r>
              <a:rPr lang="da-DK" baseline="0" dirty="0" smtClean="0"/>
              <a:t> </a:t>
            </a:r>
            <a:r>
              <a:rPr lang="da-DK" baseline="0" dirty="0" err="1" smtClean="0"/>
              <a:t>isotropic</a:t>
            </a:r>
            <a:r>
              <a:rPr lang="da-DK" baseline="0" dirty="0" smtClean="0"/>
              <a:t> or </a:t>
            </a:r>
            <a:r>
              <a:rPr lang="da-DK" baseline="0" dirty="0" err="1" smtClean="0"/>
              <a:t>anisotropic</a:t>
            </a:r>
            <a:r>
              <a:rPr lang="da-DK" baseline="0" dirty="0" smtClean="0"/>
              <a:t>.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0D2367-1919-4EA0-8D8E-B908249836CF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50796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0D2367-1919-4EA0-8D8E-B908249836CF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50796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0D2367-1919-4EA0-8D8E-B908249836CF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507965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0D2367-1919-4EA0-8D8E-B908249836CF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50796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0D2367-1919-4EA0-8D8E-B908249836CF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50796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0D2367-1919-4EA0-8D8E-B908249836CF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50796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51CBC-82F2-4C94-8744-2089E6E24AB0}" type="datetime1">
              <a:rPr lang="en-US" smtClean="0"/>
              <a:t>2/23/2015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Monash University 2010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F6B90-00D9-4270-B6C3-05BF1A703F2F}" type="datetime1">
              <a:rPr lang="en-US" smtClean="0"/>
              <a:t>2/23/2015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Monash University 2010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B0A93-38E5-44C5-B707-0DEC07B428AA}" type="datetime1">
              <a:rPr lang="en-US" smtClean="0"/>
              <a:t>2/23/2015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Monash University 2010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D684-7A90-4BFC-B0BA-FBA416F8B52E}" type="datetime1">
              <a:rPr lang="en-US" smtClean="0"/>
              <a:t>2/23/2015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Monash University 2010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52C4F-E7DA-4756-BFC7-417A17683453}" type="datetime1">
              <a:rPr lang="en-US" smtClean="0"/>
              <a:t>2/23/2015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Monash University 2010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26651-7B2C-4E21-8D09-15F494BE7C1A}" type="datetime1">
              <a:rPr lang="en-US" smtClean="0"/>
              <a:t>2/23/2015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Monash University 2010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2AF2-A4DF-4335-A1FF-5D050C318772}" type="datetime1">
              <a:rPr lang="en-US" smtClean="0"/>
              <a:t>2/23/2015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Monash University 2010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3A1E7-0860-40F5-9689-892222A3C455}" type="datetime1">
              <a:rPr lang="en-US" smtClean="0"/>
              <a:t>2/23/2015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ACDW Bangalore 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26" name="Picture 2" descr="http://medarbejdere.au.dk/uploads/pics/au_segl_cms287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09" y="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A15C-A5BA-4946-ADFE-2D004F8408B4}" type="datetime1">
              <a:rPr lang="en-US" smtClean="0"/>
              <a:t>2/23/2015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Monash University 2010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3F1A4-CB24-452F-ADD5-503D9895775A}" type="datetime1">
              <a:rPr lang="en-US" smtClean="0"/>
              <a:t>2/23/2015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Monash University 2010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5258-A815-4A7C-A835-CFCECA40CAE2}" type="datetime1">
              <a:rPr lang="en-US" smtClean="0"/>
              <a:t>2/23/2015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Monash University 2010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90000" b="8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57411-B885-498A-9F0D-6AE3EBCFF773}" type="datetime1">
              <a:rPr lang="en-US" smtClean="0"/>
              <a:t>2/23/2015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Monash University 2010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3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tiff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057400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 smtClean="0"/>
              <a:t>Importance of modeling H-atoms</a:t>
            </a:r>
            <a:endParaRPr lang="da-DK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362200" y="4343400"/>
            <a:ext cx="5791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 smtClean="0"/>
              <a:t>Jacob Overgaard</a:t>
            </a:r>
          </a:p>
          <a:p>
            <a:pPr algn="ctr"/>
            <a:r>
              <a:rPr lang="da-DK" dirty="0"/>
              <a:t>Senior </a:t>
            </a:r>
            <a:r>
              <a:rPr lang="da-DK" dirty="0" err="1"/>
              <a:t>Scientist</a:t>
            </a:r>
            <a:endParaRPr lang="da-DK" dirty="0"/>
          </a:p>
          <a:p>
            <a:pPr algn="ctr"/>
            <a:r>
              <a:rPr lang="da-DK" dirty="0" smtClean="0"/>
              <a:t>Department of </a:t>
            </a:r>
            <a:r>
              <a:rPr lang="da-DK" dirty="0" err="1" smtClean="0"/>
              <a:t>Chemistry</a:t>
            </a:r>
            <a:endParaRPr lang="da-DK" dirty="0" smtClean="0"/>
          </a:p>
          <a:p>
            <a:pPr algn="ctr"/>
            <a:r>
              <a:rPr lang="da-DK" dirty="0" smtClean="0"/>
              <a:t>Aarhus </a:t>
            </a:r>
            <a:r>
              <a:rPr lang="da-DK" dirty="0" err="1" smtClean="0"/>
              <a:t>University</a:t>
            </a:r>
            <a:endParaRPr lang="da-DK" dirty="0" smtClean="0"/>
          </a:p>
          <a:p>
            <a:pPr algn="ctr"/>
            <a:r>
              <a:rPr lang="da-DK" dirty="0" smtClean="0"/>
              <a:t>jacobo@chem.au.dk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512" y="3863048"/>
            <a:ext cx="1618488" cy="216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8451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dirty="0" smtClean="0"/>
              <a:t>Still a </a:t>
            </a:r>
            <a:r>
              <a:rPr lang="da-DK" dirty="0" err="1" smtClean="0"/>
              <a:t>lot</a:t>
            </a:r>
            <a:r>
              <a:rPr lang="da-DK" dirty="0" smtClean="0"/>
              <a:t> to </a:t>
            </a:r>
            <a:r>
              <a:rPr lang="da-DK" dirty="0" err="1" smtClean="0"/>
              <a:t>learn</a:t>
            </a:r>
            <a:r>
              <a:rPr lang="da-DK" dirty="0" smtClean="0"/>
              <a:t> from X-</a:t>
            </a:r>
            <a:r>
              <a:rPr lang="da-DK" dirty="0" err="1" smtClean="0"/>
              <a:t>ray</a:t>
            </a:r>
            <a:r>
              <a:rPr lang="da-DK" dirty="0" smtClean="0"/>
              <a:t> data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95300" y="1295400"/>
            <a:ext cx="8267700" cy="40513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2000" dirty="0" smtClean="0"/>
              <a:t>Accurate multi-temperature X-ray studies combined with difference Fourier methods may illustrate the proton movement, i.e. reveal details of the potential energy surface</a:t>
            </a:r>
            <a:endParaRPr lang="en-US" altLang="en-US" sz="2000" dirty="0"/>
          </a:p>
        </p:txBody>
      </p:sp>
      <p:pic>
        <p:nvPicPr>
          <p:cNvPr id="5" name="Picture 5" descr="proton_migr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362200"/>
            <a:ext cx="5181600" cy="324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644665" y="2781910"/>
            <a:ext cx="2357437" cy="2365375"/>
            <a:chOff x="644665" y="2781910"/>
            <a:chExt cx="2357437" cy="2365375"/>
          </a:xfrm>
        </p:grpSpPr>
        <p:pic>
          <p:nvPicPr>
            <p:cNvPr id="6" name="Picture 6" descr="dCPA_ORTE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92" t="24960" b="42432"/>
            <a:stretch>
              <a:fillRect/>
            </a:stretch>
          </p:blipFill>
          <p:spPr bwMode="auto">
            <a:xfrm rot="21000000">
              <a:off x="644665" y="2781910"/>
              <a:ext cx="2357437" cy="2365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1630502" y="3467710"/>
              <a:ext cx="6096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a-DK"/>
            </a:p>
          </p:txBody>
        </p:sp>
      </p:grpSp>
      <p:sp>
        <p:nvSpPr>
          <p:cNvPr id="8" name="Rectangle 7"/>
          <p:cNvSpPr/>
          <p:nvPr/>
        </p:nvSpPr>
        <p:spPr>
          <a:xfrm>
            <a:off x="3352800" y="3964597"/>
            <a:ext cx="1676400" cy="16408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Rectangle 8"/>
          <p:cNvSpPr/>
          <p:nvPr/>
        </p:nvSpPr>
        <p:spPr>
          <a:xfrm>
            <a:off x="3276600" y="2321535"/>
            <a:ext cx="1752600" cy="16408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Rectangle 9"/>
          <p:cNvSpPr/>
          <p:nvPr/>
        </p:nvSpPr>
        <p:spPr>
          <a:xfrm>
            <a:off x="5029200" y="2321535"/>
            <a:ext cx="1752600" cy="16408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Rectangle 10"/>
          <p:cNvSpPr/>
          <p:nvPr/>
        </p:nvSpPr>
        <p:spPr>
          <a:xfrm>
            <a:off x="6705600" y="2362200"/>
            <a:ext cx="1752600" cy="16408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Rectangle 11"/>
          <p:cNvSpPr/>
          <p:nvPr/>
        </p:nvSpPr>
        <p:spPr>
          <a:xfrm>
            <a:off x="6781800" y="3921735"/>
            <a:ext cx="1752600" cy="16408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21593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Hydrogen and X-</a:t>
            </a:r>
            <a:r>
              <a:rPr lang="da-DK" dirty="0" err="1" smtClean="0"/>
              <a:t>rays</a:t>
            </a:r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19694" y="1524000"/>
                <a:ext cx="8686800" cy="50783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da-DK" sz="2000" dirty="0" smtClean="0"/>
                  <a:t>So, more </a:t>
                </a:r>
                <a:r>
                  <a:rPr lang="da-DK" sz="2000" dirty="0" err="1" smtClean="0"/>
                  <a:t>accurate</a:t>
                </a:r>
                <a:r>
                  <a:rPr lang="da-DK" sz="2000" dirty="0" smtClean="0"/>
                  <a:t> </a:t>
                </a:r>
                <a:r>
                  <a:rPr lang="da-DK" sz="2000" dirty="0" err="1" smtClean="0"/>
                  <a:t>knowledge</a:t>
                </a:r>
                <a:r>
                  <a:rPr lang="da-DK" sz="2000" dirty="0" smtClean="0"/>
                  <a:t> of the hydrogen (</a:t>
                </a:r>
                <a:r>
                  <a:rPr lang="da-DK" sz="2000" dirty="0" err="1" smtClean="0"/>
                  <a:t>adp</a:t>
                </a:r>
                <a:r>
                  <a:rPr lang="da-DK" sz="2000" dirty="0" smtClean="0"/>
                  <a:t>, </a:t>
                </a:r>
                <a:r>
                  <a:rPr lang="da-DK" sz="2000" dirty="0" err="1" smtClean="0"/>
                  <a:t>xyz</a:t>
                </a:r>
                <a:r>
                  <a:rPr lang="da-DK" sz="2000" dirty="0" smtClean="0"/>
                  <a:t>) is </a:t>
                </a:r>
                <a:r>
                  <a:rPr lang="da-DK" sz="2000" dirty="0" err="1" smtClean="0"/>
                  <a:t>very</a:t>
                </a:r>
                <a:r>
                  <a:rPr lang="da-DK" sz="2000" dirty="0" smtClean="0"/>
                  <a:t> </a:t>
                </a:r>
                <a:r>
                  <a:rPr lang="da-DK" sz="2000" dirty="0" err="1" smtClean="0"/>
                  <a:t>important</a:t>
                </a:r>
                <a:r>
                  <a:rPr lang="da-DK" sz="2000" dirty="0" smtClean="0"/>
                  <a:t>:</a:t>
                </a:r>
              </a:p>
              <a:p>
                <a:pPr lvl="0" algn="ctr"/>
                <a:r>
                  <a:rPr lang="da-DK" sz="2000" dirty="0" err="1" smtClean="0"/>
                  <a:t>Several</a:t>
                </a:r>
                <a:r>
                  <a:rPr lang="da-DK" sz="2000" dirty="0" smtClean="0"/>
                  <a:t> solutions to the problem </a:t>
                </a:r>
                <a:r>
                  <a:rPr lang="da-DK" sz="2000" dirty="0" err="1" smtClean="0"/>
                  <a:t>exist</a:t>
                </a:r>
                <a:r>
                  <a:rPr lang="da-DK" sz="2000" dirty="0" smtClean="0"/>
                  <a:t>:</a:t>
                </a:r>
              </a:p>
              <a:p>
                <a:pPr lvl="0" algn="ctr"/>
                <a:endParaRPr lang="da-DK" sz="2000" dirty="0" smtClean="0"/>
              </a:p>
              <a:p>
                <a:pPr marL="457200" lvl="0" indent="-457200" algn="just">
                  <a:buFont typeface="+mj-lt"/>
                  <a:buAutoNum type="arabicPeriod"/>
                </a:pPr>
                <a:r>
                  <a:rPr lang="da-DK" sz="2000" dirty="0" err="1" smtClean="0"/>
                  <a:t>Use</a:t>
                </a:r>
                <a:r>
                  <a:rPr lang="da-DK" sz="2000" dirty="0" smtClean="0"/>
                  <a:t> </a:t>
                </a:r>
                <a:r>
                  <a:rPr lang="da-DK" sz="2000" b="1" dirty="0" smtClean="0"/>
                  <a:t>neutron </a:t>
                </a:r>
                <a:r>
                  <a:rPr lang="da-DK" sz="2000" dirty="0" smtClean="0"/>
                  <a:t>data to </a:t>
                </a:r>
                <a:r>
                  <a:rPr lang="da-DK" sz="2000" dirty="0" err="1" smtClean="0"/>
                  <a:t>obtain</a:t>
                </a:r>
                <a:r>
                  <a:rPr lang="da-DK" sz="2000" dirty="0" smtClean="0"/>
                  <a:t> </a:t>
                </a:r>
                <a:r>
                  <a:rPr lang="da-DK" sz="2000" dirty="0" err="1" smtClean="0"/>
                  <a:t>unbiased</a:t>
                </a:r>
                <a:r>
                  <a:rPr lang="da-DK" sz="2000" dirty="0" smtClean="0"/>
                  <a:t> positions and </a:t>
                </a:r>
                <a:r>
                  <a:rPr lang="da-DK" sz="2000" dirty="0" err="1" smtClean="0"/>
                  <a:t>adps</a:t>
                </a:r>
                <a:r>
                  <a:rPr lang="da-DK" sz="2000" dirty="0" smtClean="0"/>
                  <a:t> (</a:t>
                </a:r>
                <a:r>
                  <a:rPr lang="da-DK" sz="2000" dirty="0" err="1" smtClean="0"/>
                  <a:t>anisotropic</a:t>
                </a:r>
                <a:r>
                  <a:rPr lang="da-DK" sz="2000" dirty="0" smtClean="0"/>
                  <a:t>) – downside:</a:t>
                </a:r>
              </a:p>
              <a:p>
                <a:pPr marL="457200" lvl="0" indent="-457200" algn="just">
                  <a:buFont typeface="+mj-lt"/>
                  <a:buAutoNum type="arabicPeriod"/>
                </a:pPr>
                <a:endParaRPr lang="da-DK" sz="2000" dirty="0"/>
              </a:p>
              <a:p>
                <a:pPr marL="457200" lvl="0" indent="-457200" algn="just">
                  <a:buFont typeface="+mj-lt"/>
                  <a:buAutoNum type="arabicPeriod"/>
                </a:pPr>
                <a:endParaRPr lang="da-DK" sz="2000" dirty="0" smtClean="0"/>
              </a:p>
              <a:p>
                <a:pPr marL="457200" lvl="0" indent="-457200" algn="just">
                  <a:buFont typeface="+mj-lt"/>
                  <a:buAutoNum type="arabicPeriod"/>
                </a:pPr>
                <a:r>
                  <a:rPr lang="da-DK" sz="2000" dirty="0" err="1" smtClean="0"/>
                  <a:t>Obtain</a:t>
                </a:r>
                <a:r>
                  <a:rPr lang="da-DK" sz="2000" dirty="0" smtClean="0"/>
                  <a:t> </a:t>
                </a:r>
                <a:r>
                  <a:rPr lang="da-DK" sz="2000" i="1" dirty="0" err="1" smtClean="0"/>
                  <a:t>anisotropic</a:t>
                </a:r>
                <a:r>
                  <a:rPr lang="da-DK" sz="2000" dirty="0" smtClean="0"/>
                  <a:t> H-atom </a:t>
                </a:r>
                <a:r>
                  <a:rPr lang="da-DK" sz="2000" dirty="0" err="1" smtClean="0"/>
                  <a:t>adp</a:t>
                </a:r>
                <a:r>
                  <a:rPr lang="da-DK" sz="2000" dirty="0" smtClean="0"/>
                  <a:t> by TLS </a:t>
                </a:r>
                <a:r>
                  <a:rPr lang="da-DK" sz="2000" dirty="0" err="1" smtClean="0"/>
                  <a:t>analysis</a:t>
                </a:r>
                <a:r>
                  <a:rPr lang="da-DK" sz="2000" dirty="0" smtClean="0"/>
                  <a:t> of the non-H </a:t>
                </a:r>
                <a:r>
                  <a:rPr lang="da-DK" sz="2000" dirty="0" err="1" smtClean="0"/>
                  <a:t>skeleton</a:t>
                </a:r>
                <a:r>
                  <a:rPr lang="da-DK" sz="2000" dirty="0" smtClean="0"/>
                  <a:t> and </a:t>
                </a:r>
                <a:r>
                  <a:rPr lang="da-DK" sz="2000" dirty="0" err="1" smtClean="0"/>
                  <a:t>add</a:t>
                </a:r>
                <a:r>
                  <a:rPr lang="da-DK" sz="2000" dirty="0" smtClean="0"/>
                  <a:t> </a:t>
                </a:r>
                <a:r>
                  <a:rPr lang="da-DK" sz="2000" dirty="0" err="1" smtClean="0"/>
                  <a:t>internal</a:t>
                </a:r>
                <a:r>
                  <a:rPr lang="da-DK" sz="2000" dirty="0" smtClean="0"/>
                  <a:t> </a:t>
                </a:r>
                <a:r>
                  <a:rPr lang="da-DK" sz="2000" dirty="0" err="1" smtClean="0"/>
                  <a:t>vibrational</a:t>
                </a:r>
                <a:r>
                  <a:rPr lang="da-DK" sz="2000" dirty="0" smtClean="0"/>
                  <a:t> amplitudes </a:t>
                </a:r>
                <a:r>
                  <a:rPr lang="da-DK" sz="2000" dirty="0" err="1" smtClean="0"/>
                  <a:t>obtained</a:t>
                </a:r>
                <a:r>
                  <a:rPr lang="da-DK" sz="2000" dirty="0" smtClean="0"/>
                  <a:t> from </a:t>
                </a:r>
                <a:r>
                  <a:rPr lang="da-DK" sz="2000" dirty="0" err="1" smtClean="0"/>
                  <a:t>theory</a:t>
                </a:r>
                <a:r>
                  <a:rPr lang="da-DK" sz="2000" dirty="0" smtClean="0"/>
                  <a:t>: </a:t>
                </a:r>
                <a:r>
                  <a:rPr lang="da-DK" sz="2000" b="1" dirty="0" smtClean="0"/>
                  <a:t>SHADE</a:t>
                </a:r>
              </a:p>
              <a:p>
                <a:pPr marL="457200" lvl="0" indent="-457200" algn="just">
                  <a:buFont typeface="+mj-lt"/>
                  <a:buAutoNum type="arabicPeriod"/>
                </a:pPr>
                <a:r>
                  <a:rPr lang="da-DK" sz="2000" dirty="0" err="1" smtClean="0"/>
                  <a:t>Extract</a:t>
                </a:r>
                <a:r>
                  <a:rPr lang="da-DK" sz="2000" dirty="0" smtClean="0"/>
                  <a:t> the information from the X-</a:t>
                </a:r>
                <a:r>
                  <a:rPr lang="da-DK" sz="2000" dirty="0" err="1" smtClean="0"/>
                  <a:t>ray</a:t>
                </a:r>
                <a:r>
                  <a:rPr lang="da-DK" sz="2000" dirty="0" smtClean="0"/>
                  <a:t> data </a:t>
                </a:r>
                <a:r>
                  <a:rPr lang="da-DK" sz="2000" dirty="0" err="1" smtClean="0"/>
                  <a:t>using</a:t>
                </a:r>
                <a:r>
                  <a:rPr lang="da-DK" sz="2000" dirty="0" smtClean="0"/>
                  <a:t> </a:t>
                </a:r>
                <a:r>
                  <a:rPr lang="da-DK" sz="2000" b="1" dirty="0" err="1" smtClean="0"/>
                  <a:t>Hirshfeld</a:t>
                </a:r>
                <a:r>
                  <a:rPr lang="da-DK" sz="2000" b="1" dirty="0" smtClean="0"/>
                  <a:t> Atom </a:t>
                </a:r>
                <a:r>
                  <a:rPr lang="da-DK" sz="2000" b="1" dirty="0" err="1" smtClean="0"/>
                  <a:t>Refinement</a:t>
                </a:r>
                <a:r>
                  <a:rPr lang="da-DK" sz="2000" b="1" dirty="0" smtClean="0"/>
                  <a:t> </a:t>
                </a:r>
                <a:r>
                  <a:rPr lang="da-DK" sz="2000" dirty="0" smtClean="0"/>
                  <a:t>(Dylan/Simon </a:t>
                </a:r>
                <a:r>
                  <a:rPr lang="da-DK" sz="2000" dirty="0" err="1" smtClean="0"/>
                  <a:t>may</a:t>
                </a:r>
                <a:r>
                  <a:rPr lang="da-DK" sz="2000" dirty="0" smtClean="0"/>
                  <a:t> talk more </a:t>
                </a:r>
                <a:r>
                  <a:rPr lang="da-DK" sz="2000" dirty="0" err="1" smtClean="0"/>
                  <a:t>about</a:t>
                </a:r>
                <a:r>
                  <a:rPr lang="da-DK" sz="2000" dirty="0" smtClean="0"/>
                  <a:t> </a:t>
                </a:r>
                <a:r>
                  <a:rPr lang="da-DK" sz="2000" dirty="0" err="1" smtClean="0"/>
                  <a:t>that</a:t>
                </a:r>
                <a:r>
                  <a:rPr lang="da-DK" sz="2000" dirty="0" smtClean="0"/>
                  <a:t> on </a:t>
                </a:r>
                <a:r>
                  <a:rPr lang="da-DK" sz="2000" dirty="0" err="1" smtClean="0"/>
                  <a:t>Thursday</a:t>
                </a:r>
                <a:r>
                  <a:rPr lang="da-DK" sz="2000" dirty="0" smtClean="0"/>
                  <a:t>?)</a:t>
                </a:r>
              </a:p>
              <a:p>
                <a:pPr marL="457200" indent="-457200" algn="just">
                  <a:buFont typeface="+mj-lt"/>
                  <a:buAutoNum type="arabicPeriod"/>
                </a:pPr>
                <a:r>
                  <a:rPr lang="da-DK" sz="2000" dirty="0" err="1"/>
                  <a:t>Use</a:t>
                </a:r>
                <a:r>
                  <a:rPr lang="da-DK" sz="2000" dirty="0"/>
                  <a:t> </a:t>
                </a:r>
                <a:r>
                  <a:rPr lang="da-DK" sz="2000" dirty="0" err="1"/>
                  <a:t>tables</a:t>
                </a:r>
                <a:r>
                  <a:rPr lang="da-DK" sz="2000" dirty="0"/>
                  <a:t> of X-H distances and </a:t>
                </a:r>
                <a:r>
                  <a:rPr lang="da-DK" sz="2000" dirty="0" err="1"/>
                  <a:t>move</a:t>
                </a:r>
                <a:r>
                  <a:rPr lang="da-DK" sz="2000" dirty="0"/>
                  <a:t> the hydrogen </a:t>
                </a:r>
                <a:r>
                  <a:rPr lang="da-DK" sz="2000" dirty="0" err="1"/>
                  <a:t>along</a:t>
                </a:r>
                <a:r>
                  <a:rPr lang="da-DK" sz="2000" dirty="0"/>
                  <a:t> the </a:t>
                </a:r>
                <a:r>
                  <a:rPr lang="da-DK" sz="2000" dirty="0" err="1"/>
                  <a:t>refined</a:t>
                </a:r>
                <a:r>
                  <a:rPr lang="da-DK" sz="2000" dirty="0"/>
                  <a:t>, but </a:t>
                </a:r>
                <a:r>
                  <a:rPr lang="da-DK" sz="2000" dirty="0" err="1"/>
                  <a:t>too</a:t>
                </a:r>
                <a:r>
                  <a:rPr lang="da-DK" sz="2000" dirty="0"/>
                  <a:t> short X-H </a:t>
                </a:r>
                <a:r>
                  <a:rPr lang="da-DK" sz="2000" dirty="0" err="1"/>
                  <a:t>interaction</a:t>
                </a:r>
                <a:r>
                  <a:rPr lang="da-DK" sz="2000" dirty="0"/>
                  <a:t> to </a:t>
                </a:r>
                <a:r>
                  <a:rPr lang="da-DK" sz="2000" dirty="0" err="1"/>
                  <a:t>comply</a:t>
                </a:r>
                <a:r>
                  <a:rPr lang="da-DK" sz="2000" dirty="0"/>
                  <a:t> with the </a:t>
                </a:r>
                <a:r>
                  <a:rPr lang="da-DK" sz="2000" dirty="0" err="1"/>
                  <a:t>tabulated</a:t>
                </a:r>
                <a:r>
                  <a:rPr lang="da-DK" sz="2000" dirty="0"/>
                  <a:t> </a:t>
                </a:r>
                <a:r>
                  <a:rPr lang="da-DK" sz="2000" dirty="0" err="1"/>
                  <a:t>value</a:t>
                </a:r>
                <a:r>
                  <a:rPr lang="da-DK" sz="2000" dirty="0" smtClean="0"/>
                  <a:t>. </a:t>
                </a:r>
                <a:r>
                  <a:rPr lang="da-DK" sz="2000" b="1" dirty="0" err="1" smtClean="0"/>
                  <a:t>Isotropic</a:t>
                </a:r>
                <a:endParaRPr lang="da-DK" sz="2000" b="1" dirty="0"/>
              </a:p>
              <a:p>
                <a:pPr lvl="0" algn="just"/>
                <a:endParaRPr lang="da-DK" sz="2000" dirty="0" smtClean="0"/>
              </a:p>
              <a:p>
                <a:pPr lvl="0" algn="ctr"/>
                <a14:m>
                  <m:oMath xmlns:m="http://schemas.openxmlformats.org/officeDocument/2006/math">
                    <m:r>
                      <a:rPr lang="da-DK" sz="4400" i="1" smtClean="0">
                        <a:latin typeface="Cambria Math"/>
                        <a:ea typeface="Cambria Math"/>
                      </a:rPr>
                      <m:t>↳</m:t>
                    </m:r>
                  </m:oMath>
                </a14:m>
                <a:r>
                  <a:rPr lang="da-DK" sz="2000" dirty="0" smtClean="0"/>
                  <a:t> </a:t>
                </a:r>
                <a:r>
                  <a:rPr lang="en-US" sz="2000" dirty="0" smtClean="0"/>
                  <a:t>In the following focus is on </a:t>
                </a:r>
                <a:r>
                  <a:rPr lang="en-US" sz="2000" b="1" dirty="0" smtClean="0"/>
                  <a:t>neutron </a:t>
                </a:r>
                <a:r>
                  <a:rPr lang="en-US" sz="2000" dirty="0" smtClean="0"/>
                  <a:t>data</a:t>
                </a:r>
                <a:endParaRPr lang="en-US" sz="4400" dirty="0" smtClean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94" y="1524000"/>
                <a:ext cx="8686800" cy="5078313"/>
              </a:xfrm>
              <a:prstGeom prst="rect">
                <a:avLst/>
              </a:prstGeom>
              <a:blipFill rotWithShape="1">
                <a:blip r:embed="rId3"/>
                <a:stretch>
                  <a:fillRect l="-702" t="-600" r="-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2050" name="Picture 2" descr="fig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6" t="24869" r="22148" b="11467"/>
          <a:stretch/>
        </p:blipFill>
        <p:spPr bwMode="auto">
          <a:xfrm>
            <a:off x="1905000" y="2794686"/>
            <a:ext cx="1447800" cy="93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3036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dirty="0" smtClean="0"/>
              <a:t>How to </a:t>
            </a:r>
            <a:r>
              <a:rPr lang="da-DK" dirty="0" err="1" smtClean="0"/>
              <a:t>combine</a:t>
            </a:r>
            <a:r>
              <a:rPr lang="da-DK" dirty="0" smtClean="0"/>
              <a:t> X and N data?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838200" y="1600200"/>
                <a:ext cx="7391400" cy="41394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en-US" sz="2000" dirty="0" smtClean="0"/>
                  <a:t>The time frame for obtaining neutron data is quite long. </a:t>
                </a:r>
              </a:p>
              <a:p>
                <a:r>
                  <a:rPr lang="en-US" altLang="en-US" sz="2000" b="1" dirty="0" smtClean="0"/>
                  <a:t>Apply for </a:t>
                </a:r>
                <a:r>
                  <a:rPr lang="en-US" altLang="en-US" sz="2000" b="1" dirty="0" err="1" smtClean="0"/>
                  <a:t>beamtime</a:t>
                </a:r>
                <a:r>
                  <a:rPr lang="en-US" altLang="en-US" sz="2000" b="1" dirty="0" smtClean="0"/>
                  <a:t> </a:t>
                </a:r>
                <a:r>
                  <a:rPr lang="en-US" altLang="en-US" sz="2000" dirty="0" smtClean="0"/>
                  <a:t>as soon as you think that your crystal can be grown LARGE. </a:t>
                </a:r>
              </a:p>
              <a:p>
                <a:endParaRPr lang="en-US" altLang="en-US" sz="20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en-US" sz="2000" b="1" dirty="0" smtClean="0"/>
                  <a:t>Grow </a:t>
                </a:r>
                <a:r>
                  <a:rPr lang="en-US" altLang="en-US" sz="2000" b="1" dirty="0"/>
                  <a:t>LARGE crystals </a:t>
                </a:r>
                <a:r>
                  <a:rPr lang="en-US" altLang="en-US" sz="2000" dirty="0"/>
                  <a:t>(volume &gt; 1 mm</a:t>
                </a:r>
                <a:r>
                  <a:rPr lang="en-US" altLang="en-US" sz="2000" baseline="30000" dirty="0"/>
                  <a:t>3</a:t>
                </a:r>
                <a:r>
                  <a:rPr lang="en-US" altLang="en-US" sz="2000" dirty="0" smtClean="0"/>
                  <a:t>) – new sources???</a:t>
                </a:r>
                <a:endParaRPr lang="en-US" alt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en-US" sz="2000" dirty="0" smtClean="0"/>
                  <a:t>Best to use very low T (15 </a:t>
                </a:r>
                <a:r>
                  <a:rPr lang="en-US" altLang="en-US" sz="2000" dirty="0"/>
                  <a:t>K) – </a:t>
                </a:r>
                <a:r>
                  <a:rPr lang="en-US" altLang="en-US" sz="2000" dirty="0" smtClean="0"/>
                  <a:t>and matching </a:t>
                </a:r>
                <a:r>
                  <a:rPr lang="en-US" altLang="en-US" sz="2000" dirty="0"/>
                  <a:t>for X and N</a:t>
                </a:r>
              </a:p>
              <a:p>
                <a:endParaRPr lang="en-US" altLang="en-US" sz="2000" dirty="0" smtClean="0"/>
              </a:p>
              <a:p>
                <a:r>
                  <a:rPr lang="en-US" altLang="en-US" sz="2000" dirty="0" smtClean="0"/>
                  <a:t>Then, having obtained both X and N data you do the following: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en-US" sz="20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en-US" sz="2000" b="1" dirty="0" smtClean="0"/>
                  <a:t>From </a:t>
                </a:r>
                <a:r>
                  <a:rPr lang="en-US" altLang="en-US" sz="2000" b="1" dirty="0"/>
                  <a:t>N </a:t>
                </a:r>
                <a:r>
                  <a:rPr lang="en-US" altLang="en-US" sz="2000" b="1" dirty="0" err="1"/>
                  <a:t>exp</a:t>
                </a:r>
                <a:r>
                  <a:rPr lang="en-US" altLang="en-US" sz="2000" dirty="0"/>
                  <a:t>: refine X and </a:t>
                </a:r>
                <a:r>
                  <a:rPr lang="en-US" altLang="en-US" sz="2000" dirty="0" err="1"/>
                  <a:t>U</a:t>
                </a:r>
                <a:r>
                  <a:rPr lang="en-US" altLang="en-US" sz="2000" baseline="-25000" dirty="0" err="1"/>
                  <a:t>ij</a:t>
                </a:r>
                <a:r>
                  <a:rPr lang="en-US" altLang="en-US" sz="2000" dirty="0"/>
                  <a:t> values for ALL atoms.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en-US" sz="2000" b="1" dirty="0"/>
                  <a:t>From X </a:t>
                </a:r>
                <a:r>
                  <a:rPr lang="en-US" altLang="en-US" sz="2000" b="1" dirty="0" err="1"/>
                  <a:t>exp</a:t>
                </a:r>
                <a:r>
                  <a:rPr lang="en-US" altLang="en-US" sz="2000" dirty="0"/>
                  <a:t>: </a:t>
                </a:r>
                <a:r>
                  <a:rPr lang="en-US" altLang="en-US" sz="2000" dirty="0" smtClean="0"/>
                  <a:t>Make a high order refinement of </a:t>
                </a:r>
                <a:r>
                  <a:rPr lang="en-US" altLang="en-US" sz="2000" dirty="0" err="1" smtClean="0"/>
                  <a:t>U</a:t>
                </a:r>
                <a:r>
                  <a:rPr lang="en-US" altLang="en-US" sz="2000" baseline="-25000" dirty="0" err="1" smtClean="0"/>
                  <a:t>ij</a:t>
                </a:r>
                <a:r>
                  <a:rPr lang="en-US" altLang="en-US" sz="2000" dirty="0" smtClean="0"/>
                  <a:t> </a:t>
                </a:r>
                <a:r>
                  <a:rPr lang="en-US" altLang="en-US" sz="2000" dirty="0"/>
                  <a:t>for </a:t>
                </a:r>
                <a:r>
                  <a:rPr lang="en-US" altLang="en-US" sz="2000" dirty="0" smtClean="0"/>
                  <a:t>non-H atoms.</a:t>
                </a:r>
                <a:endParaRPr lang="en-US" altLang="en-US" sz="2000" dirty="0"/>
              </a:p>
              <a:p>
                <a:pPr algn="ctr"/>
                <a:r>
                  <a:rPr lang="en-US" altLang="en-US" sz="2000" dirty="0" smtClean="0"/>
                  <a:t>Subsequent check: is </a:t>
                </a:r>
                <a:r>
                  <a:rPr lang="en-US" altLang="en-US" sz="2000" dirty="0" err="1" smtClean="0"/>
                  <a:t>U</a:t>
                </a:r>
                <a:r>
                  <a:rPr lang="en-US" altLang="en-US" sz="2000" baseline="-25000" dirty="0" err="1" smtClean="0"/>
                  <a:t>ij</a:t>
                </a:r>
                <a:r>
                  <a:rPr lang="en-US" altLang="en-US" sz="2000" dirty="0" smtClean="0"/>
                  <a:t>(N) = </a:t>
                </a:r>
                <a:r>
                  <a:rPr lang="en-US" altLang="en-US" sz="2000" dirty="0" err="1" smtClean="0"/>
                  <a:t>U</a:t>
                </a:r>
                <a:r>
                  <a:rPr lang="en-US" altLang="en-US" sz="2000" baseline="-25000" dirty="0" err="1" smtClean="0"/>
                  <a:t>ij</a:t>
                </a:r>
                <a:r>
                  <a:rPr lang="en-US" altLang="en-US" sz="2000" dirty="0" smtClean="0"/>
                  <a:t>(X)? </a:t>
                </a:r>
                <a14:m>
                  <m:oMath xmlns:m="http://schemas.openxmlformats.org/officeDocument/2006/math">
                    <m:r>
                      <a:rPr lang="en-US" altLang="en-US" sz="4400" i="1" smtClean="0">
                        <a:latin typeface="Cambria Math"/>
                        <a:ea typeface="Cambria Math"/>
                      </a:rPr>
                      <m:t>→</m:t>
                    </m:r>
                    <m:r>
                      <a:rPr lang="da-DK" altLang="en-US" sz="4400" b="0" i="1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altLang="en-US" sz="2000" b="1" dirty="0" smtClean="0"/>
                  <a:t>UIJXN</a:t>
                </a:r>
                <a:endParaRPr lang="en-US" altLang="en-US" sz="2000" b="1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00200"/>
                <a:ext cx="7391400" cy="4139403"/>
              </a:xfrm>
              <a:prstGeom prst="rect">
                <a:avLst/>
              </a:prstGeom>
              <a:blipFill rotWithShape="1">
                <a:blip r:embed="rId2"/>
                <a:stretch>
                  <a:fillRect l="-908" t="-736" b="-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84314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dirty="0" err="1" smtClean="0"/>
              <a:t>Scaling</a:t>
            </a:r>
            <a:r>
              <a:rPr lang="da-DK" dirty="0" smtClean="0"/>
              <a:t> - UIJXN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38200" y="1645384"/>
            <a:ext cx="73914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b="1" dirty="0" smtClean="0">
                <a:latin typeface="+mj-lt"/>
              </a:rPr>
              <a:t>Input</a:t>
            </a:r>
            <a:r>
              <a:rPr lang="en-US" altLang="en-US" sz="2000" dirty="0" smtClean="0">
                <a:latin typeface="+mj-lt"/>
              </a:rPr>
              <a:t>: X and N ADPs for the non-H atoms. </a:t>
            </a:r>
          </a:p>
          <a:p>
            <a:r>
              <a:rPr lang="en-US" altLang="en-US" sz="2000" b="1" dirty="0" smtClean="0">
                <a:latin typeface="+mj-lt"/>
              </a:rPr>
              <a:t>Output</a:t>
            </a:r>
            <a:r>
              <a:rPr lang="en-US" altLang="en-US" sz="2000" dirty="0" smtClean="0">
                <a:latin typeface="+mj-lt"/>
              </a:rPr>
              <a:t>: &lt;</a:t>
            </a:r>
            <a:r>
              <a:rPr lang="en-US" altLang="en-US" sz="2000" dirty="0" smtClean="0">
                <a:latin typeface="+mj-lt"/>
                <a:sym typeface="Symbol"/>
              </a:rPr>
              <a:t></a:t>
            </a:r>
            <a:r>
              <a:rPr lang="en-US" altLang="en-US" sz="2000" dirty="0" smtClean="0">
                <a:latin typeface="+mj-lt"/>
              </a:rPr>
              <a:t>U&gt;; &lt;</a:t>
            </a:r>
            <a:r>
              <a:rPr lang="en-US" altLang="en-US" sz="2000" dirty="0" err="1" smtClean="0">
                <a:latin typeface="+mj-lt"/>
              </a:rPr>
              <a:t>U</a:t>
            </a:r>
            <a:r>
              <a:rPr lang="en-US" altLang="en-US" sz="2000" baseline="-25000" dirty="0" err="1" smtClean="0">
                <a:latin typeface="+mj-lt"/>
              </a:rPr>
              <a:t>ii</a:t>
            </a:r>
            <a:r>
              <a:rPr lang="en-US" altLang="en-US" sz="2000" dirty="0" err="1" smtClean="0">
                <a:latin typeface="+mj-lt"/>
              </a:rPr>
              <a:t>,X</a:t>
            </a:r>
            <a:r>
              <a:rPr lang="en-US" altLang="en-US" sz="2000" dirty="0" smtClean="0">
                <a:latin typeface="+mj-lt"/>
              </a:rPr>
              <a:t>/</a:t>
            </a:r>
            <a:r>
              <a:rPr lang="en-US" altLang="en-US" sz="2000" dirty="0" err="1" smtClean="0">
                <a:latin typeface="+mj-lt"/>
              </a:rPr>
              <a:t>U</a:t>
            </a:r>
            <a:r>
              <a:rPr lang="en-US" altLang="en-US" sz="2000" baseline="-25000" dirty="0" err="1" smtClean="0">
                <a:latin typeface="+mj-lt"/>
              </a:rPr>
              <a:t>ii</a:t>
            </a:r>
            <a:r>
              <a:rPr lang="en-US" altLang="en-US" sz="2000" dirty="0" err="1" smtClean="0">
                <a:latin typeface="+mj-lt"/>
              </a:rPr>
              <a:t>,N</a:t>
            </a:r>
            <a:r>
              <a:rPr lang="en-US" altLang="en-US" sz="2000" dirty="0" smtClean="0">
                <a:latin typeface="+mj-lt"/>
              </a:rPr>
              <a:t>&gt;; </a:t>
            </a:r>
            <a:r>
              <a:rPr lang="en-US" altLang="en-US" sz="2000" dirty="0"/>
              <a:t>&lt;</a:t>
            </a:r>
            <a:r>
              <a:rPr lang="en-US" altLang="en-US" sz="2000" dirty="0">
                <a:sym typeface="Symbol"/>
              </a:rPr>
              <a:t></a:t>
            </a:r>
            <a:r>
              <a:rPr lang="en-US" altLang="en-US" sz="2000" dirty="0" smtClean="0"/>
              <a:t>U</a:t>
            </a:r>
            <a:r>
              <a:rPr lang="en-US" altLang="en-US" sz="2000" baseline="30000" dirty="0" smtClean="0"/>
              <a:t>2</a:t>
            </a:r>
            <a:r>
              <a:rPr lang="en-US" altLang="en-US" sz="2000" dirty="0" smtClean="0"/>
              <a:t>&gt;</a:t>
            </a:r>
            <a:r>
              <a:rPr lang="en-US" altLang="en-US" sz="2000" baseline="30000" dirty="0" smtClean="0"/>
              <a:t>½</a:t>
            </a:r>
            <a:endParaRPr lang="en-US" altLang="en-US" sz="2000" dirty="0">
              <a:latin typeface="+mj-lt"/>
            </a:endParaRPr>
          </a:p>
          <a:p>
            <a:endParaRPr lang="en-US" altLang="en-US" sz="2000" dirty="0" smtClean="0">
              <a:latin typeface="+mj-lt"/>
            </a:endParaRPr>
          </a:p>
          <a:p>
            <a:r>
              <a:rPr lang="en-US" altLang="en-US" sz="2000" dirty="0" smtClean="0">
                <a:latin typeface="+mj-lt"/>
              </a:rPr>
              <a:t>From these values, it is decided if the ADPs need to be scaled.</a:t>
            </a:r>
          </a:p>
          <a:p>
            <a:r>
              <a:rPr lang="en-US" altLang="en-US" sz="2000" dirty="0" smtClean="0">
                <a:latin typeface="+mj-lt"/>
              </a:rPr>
              <a:t>One possible scaling scheme could be:</a:t>
            </a:r>
          </a:p>
          <a:p>
            <a:pPr algn="ctr"/>
            <a:r>
              <a:rPr lang="en-US" altLang="en-US" sz="2000" dirty="0" err="1">
                <a:latin typeface="+mj-lt"/>
              </a:rPr>
              <a:t>U</a:t>
            </a:r>
            <a:r>
              <a:rPr lang="en-US" altLang="en-US" sz="2000" baseline="-25000" dirty="0" err="1">
                <a:latin typeface="+mj-lt"/>
              </a:rPr>
              <a:t>ij</a:t>
            </a:r>
            <a:r>
              <a:rPr lang="en-US" altLang="en-US" sz="2000" dirty="0">
                <a:latin typeface="+mj-lt"/>
              </a:rPr>
              <a:t>(X) = k*</a:t>
            </a:r>
            <a:r>
              <a:rPr lang="en-US" altLang="en-US" sz="2000" dirty="0" err="1">
                <a:latin typeface="+mj-lt"/>
              </a:rPr>
              <a:t>U</a:t>
            </a:r>
            <a:r>
              <a:rPr lang="en-US" altLang="en-US" sz="2000" baseline="-25000" dirty="0" err="1">
                <a:latin typeface="+mj-lt"/>
              </a:rPr>
              <a:t>ij</a:t>
            </a:r>
            <a:r>
              <a:rPr lang="en-US" altLang="en-US" sz="2000" dirty="0">
                <a:latin typeface="+mj-lt"/>
              </a:rPr>
              <a:t>(N) + </a:t>
            </a:r>
            <a:r>
              <a:rPr lang="en-US" altLang="en-US" sz="2000" dirty="0">
                <a:latin typeface="+mj-lt"/>
                <a:sym typeface="Symbol"/>
              </a:rPr>
              <a:t></a:t>
            </a:r>
            <a:r>
              <a:rPr lang="en-US" altLang="en-US" sz="2000" dirty="0" err="1" smtClean="0">
                <a:latin typeface="+mj-lt"/>
              </a:rPr>
              <a:t>U</a:t>
            </a:r>
            <a:r>
              <a:rPr lang="en-US" altLang="en-US" sz="2000" baseline="-25000" dirty="0" err="1" smtClean="0">
                <a:latin typeface="+mj-lt"/>
              </a:rPr>
              <a:t>ij</a:t>
            </a:r>
            <a:endParaRPr lang="en-US" altLang="en-US" sz="2000" baseline="-25000" dirty="0" smtClean="0">
              <a:latin typeface="+mj-lt"/>
            </a:endParaRPr>
          </a:p>
          <a:p>
            <a:endParaRPr lang="en-US" altLang="en-US" sz="2000" dirty="0" smtClean="0">
              <a:latin typeface="+mj-lt"/>
            </a:endParaRPr>
          </a:p>
          <a:p>
            <a:pPr algn="ctr"/>
            <a:r>
              <a:rPr lang="en-US" altLang="en-US" sz="2000" b="1" dirty="0" smtClean="0">
                <a:latin typeface="+mj-lt"/>
              </a:rPr>
              <a:t>Reasons for scaling?</a:t>
            </a:r>
          </a:p>
          <a:p>
            <a:pPr algn="ctr"/>
            <a:endParaRPr lang="en-US" altLang="en-US" sz="2000" dirty="0">
              <a:latin typeface="+mj-lt"/>
            </a:endParaRPr>
          </a:p>
          <a:p>
            <a:r>
              <a:rPr lang="en-US" altLang="en-US" sz="2000" b="1" dirty="0" smtClean="0">
                <a:latin typeface="+mj-lt"/>
              </a:rPr>
              <a:t>Apply </a:t>
            </a:r>
            <a:r>
              <a:rPr lang="en-US" altLang="en-US" sz="2000" b="1" dirty="0">
                <a:latin typeface="+mj-lt"/>
              </a:rPr>
              <a:t>this scaling to the H atom </a:t>
            </a:r>
            <a:r>
              <a:rPr lang="en-US" altLang="en-US" sz="2000" b="1" dirty="0" err="1">
                <a:latin typeface="+mj-lt"/>
              </a:rPr>
              <a:t>U</a:t>
            </a:r>
            <a:r>
              <a:rPr lang="en-US" altLang="en-US" sz="2000" b="1" baseline="-25000" dirty="0" err="1">
                <a:latin typeface="+mj-lt"/>
              </a:rPr>
              <a:t>ij</a:t>
            </a:r>
            <a:r>
              <a:rPr lang="en-US" altLang="en-US" sz="2000" b="1" dirty="0">
                <a:latin typeface="+mj-lt"/>
              </a:rPr>
              <a:t>(N</a:t>
            </a:r>
            <a:r>
              <a:rPr lang="en-US" altLang="en-US" sz="2000" b="1" dirty="0" smtClean="0">
                <a:latin typeface="+mj-lt"/>
              </a:rPr>
              <a:t>) and use the new values in the refinement – you are now ready to start a “normal” XD refinement.</a:t>
            </a:r>
            <a:endParaRPr lang="en-US" altLang="en-US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34257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Moving</a:t>
            </a:r>
            <a:r>
              <a:rPr lang="da-DK" dirty="0" smtClean="0"/>
              <a:t> on</a:t>
            </a:r>
            <a:endParaRPr lang="da-DK" dirty="0"/>
          </a:p>
        </p:txBody>
      </p:sp>
      <p:sp>
        <p:nvSpPr>
          <p:cNvPr id="3" name="Rectangle 2"/>
          <p:cNvSpPr/>
          <p:nvPr/>
        </p:nvSpPr>
        <p:spPr>
          <a:xfrm>
            <a:off x="228600" y="1524000"/>
            <a:ext cx="86868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itchFamily="34" charset="0"/>
              <a:buChar char="•"/>
            </a:pPr>
            <a:r>
              <a:rPr lang="da-DK" sz="2000" dirty="0" smtClean="0"/>
              <a:t>In the </a:t>
            </a:r>
            <a:r>
              <a:rPr lang="da-DK" sz="2000" dirty="0" err="1" smtClean="0"/>
              <a:t>subsequent</a:t>
            </a:r>
            <a:r>
              <a:rPr lang="da-DK" sz="2000" dirty="0" smtClean="0"/>
              <a:t> charge </a:t>
            </a:r>
            <a:r>
              <a:rPr lang="da-DK" sz="2000" dirty="0" err="1" smtClean="0"/>
              <a:t>density</a:t>
            </a:r>
            <a:r>
              <a:rPr lang="da-DK" sz="2000" dirty="0" smtClean="0"/>
              <a:t> </a:t>
            </a:r>
            <a:r>
              <a:rPr lang="da-DK" sz="2000" dirty="0" err="1" smtClean="0"/>
              <a:t>refinement</a:t>
            </a:r>
            <a:r>
              <a:rPr lang="da-DK" sz="2000" dirty="0" smtClean="0"/>
              <a:t>, the positions and </a:t>
            </a:r>
            <a:r>
              <a:rPr lang="da-DK" sz="2000" dirty="0" err="1" smtClean="0"/>
              <a:t>thermal</a:t>
            </a:r>
            <a:r>
              <a:rPr lang="da-DK" sz="2000" dirty="0" smtClean="0"/>
              <a:t> parameters </a:t>
            </a:r>
            <a:r>
              <a:rPr lang="da-DK" sz="2000" dirty="0" err="1" smtClean="0"/>
              <a:t>are</a:t>
            </a:r>
            <a:r>
              <a:rPr lang="da-DK" sz="2000" dirty="0" smtClean="0"/>
              <a:t> </a:t>
            </a:r>
            <a:r>
              <a:rPr lang="da-DK" sz="2000" dirty="0" err="1" smtClean="0"/>
              <a:t>kept</a:t>
            </a:r>
            <a:r>
              <a:rPr lang="da-DK" sz="2000" dirty="0" smtClean="0"/>
              <a:t> </a:t>
            </a:r>
            <a:r>
              <a:rPr lang="da-DK" sz="2000" dirty="0" err="1" smtClean="0"/>
              <a:t>fixed</a:t>
            </a:r>
            <a:r>
              <a:rPr lang="da-DK" sz="2000" dirty="0" smtClean="0"/>
              <a:t>.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da-DK" sz="2000" dirty="0" smtClean="0"/>
              <a:t>The </a:t>
            </a:r>
            <a:r>
              <a:rPr lang="da-DK" sz="2000" dirty="0" err="1" smtClean="0"/>
              <a:t>number</a:t>
            </a:r>
            <a:r>
              <a:rPr lang="da-DK" sz="2000" dirty="0" smtClean="0"/>
              <a:t> of </a:t>
            </a:r>
            <a:r>
              <a:rPr lang="da-DK" sz="2000" dirty="0" err="1" smtClean="0"/>
              <a:t>multipoles</a:t>
            </a:r>
            <a:r>
              <a:rPr lang="da-DK" sz="2000" dirty="0" smtClean="0"/>
              <a:t> </a:t>
            </a:r>
            <a:r>
              <a:rPr lang="da-DK" sz="2000" dirty="0" err="1" smtClean="0"/>
              <a:t>refined</a:t>
            </a:r>
            <a:r>
              <a:rPr lang="da-DK" sz="2000" dirty="0" smtClean="0"/>
              <a:t> for the H atoms </a:t>
            </a:r>
            <a:r>
              <a:rPr lang="da-DK" sz="2000" dirty="0" err="1" smtClean="0"/>
              <a:t>involved</a:t>
            </a:r>
            <a:r>
              <a:rPr lang="da-DK" sz="2000" dirty="0" smtClean="0"/>
              <a:t> in </a:t>
            </a:r>
            <a:r>
              <a:rPr lang="da-DK" sz="2000" dirty="0" err="1" smtClean="0"/>
              <a:t>HBs</a:t>
            </a:r>
            <a:r>
              <a:rPr lang="da-DK" sz="2000" dirty="0" smtClean="0"/>
              <a:t> (and </a:t>
            </a:r>
            <a:r>
              <a:rPr lang="da-DK" sz="2000" dirty="0" err="1" smtClean="0"/>
              <a:t>others</a:t>
            </a:r>
            <a:r>
              <a:rPr lang="da-DK" sz="2000" dirty="0" smtClean="0"/>
              <a:t> </a:t>
            </a:r>
            <a:r>
              <a:rPr lang="da-DK" sz="2000" dirty="0" err="1" smtClean="0"/>
              <a:t>too</a:t>
            </a:r>
            <a:r>
              <a:rPr lang="da-DK" sz="2000" dirty="0" smtClean="0"/>
              <a:t>) </a:t>
            </a:r>
            <a:r>
              <a:rPr lang="da-DK" sz="2000" dirty="0" err="1" smtClean="0"/>
              <a:t>may</a:t>
            </a:r>
            <a:r>
              <a:rPr lang="da-DK" sz="2000" dirty="0" smtClean="0"/>
              <a:t> </a:t>
            </a:r>
            <a:r>
              <a:rPr lang="da-DK" sz="2000" dirty="0" err="1" smtClean="0"/>
              <a:t>now</a:t>
            </a:r>
            <a:r>
              <a:rPr lang="da-DK" sz="2000" dirty="0" smtClean="0"/>
              <a:t> </a:t>
            </a:r>
            <a:r>
              <a:rPr lang="da-DK" sz="2000" dirty="0" err="1" smtClean="0"/>
              <a:t>be</a:t>
            </a:r>
            <a:r>
              <a:rPr lang="da-DK" sz="2000" dirty="0" smtClean="0"/>
              <a:t> </a:t>
            </a:r>
            <a:r>
              <a:rPr lang="da-DK" sz="2000" dirty="0" err="1" smtClean="0"/>
              <a:t>increased</a:t>
            </a:r>
            <a:r>
              <a:rPr lang="da-DK" sz="2000" dirty="0" smtClean="0"/>
              <a:t> to </a:t>
            </a:r>
            <a:r>
              <a:rPr lang="da-DK" sz="2000" dirty="0" err="1" smtClean="0"/>
              <a:t>include</a:t>
            </a:r>
            <a:r>
              <a:rPr lang="da-DK" sz="2000" dirty="0" smtClean="0"/>
              <a:t> all </a:t>
            </a:r>
            <a:r>
              <a:rPr lang="da-DK" sz="2000" dirty="0" err="1" smtClean="0"/>
              <a:t>dipoles</a:t>
            </a:r>
            <a:r>
              <a:rPr lang="da-DK" sz="2000" dirty="0" smtClean="0"/>
              <a:t> and </a:t>
            </a:r>
            <a:r>
              <a:rPr lang="da-DK" sz="2000" dirty="0" err="1" smtClean="0"/>
              <a:t>quadropoles</a:t>
            </a:r>
            <a:r>
              <a:rPr lang="da-DK" sz="2000" dirty="0" smtClean="0"/>
              <a:t>.</a:t>
            </a:r>
          </a:p>
          <a:p>
            <a:pPr marL="285750" lvl="0" indent="-285750">
              <a:buFont typeface="Arial" pitchFamily="34" charset="0"/>
              <a:buChar char="•"/>
            </a:pPr>
            <a:endParaRPr lang="da-DK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8549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dirty="0" smtClean="0"/>
              <a:t>HB </a:t>
            </a:r>
            <a:r>
              <a:rPr lang="da-DK" dirty="0" err="1" smtClean="0"/>
              <a:t>characterisation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495300" y="1219200"/>
            <a:ext cx="8420100" cy="140811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2000" dirty="0" smtClean="0"/>
              <a:t>Module XDPROP can be used to calculate the Laplacian distribution. This may be used to study the nature of the chemical bonding in the hydrogen bond.</a:t>
            </a:r>
          </a:p>
          <a:p>
            <a:pPr marL="0" indent="0">
              <a:buNone/>
            </a:pPr>
            <a:endParaRPr lang="en-US" altLang="en-US" sz="2000" dirty="0" smtClean="0"/>
          </a:p>
          <a:p>
            <a:pPr marL="0" indent="0">
              <a:buNone/>
            </a:pPr>
            <a:r>
              <a:rPr lang="en-US" altLang="en-US" sz="2000" dirty="0" smtClean="0"/>
              <a:t>Here are two examples from the tutorial: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183188" y="2438400"/>
            <a:ext cx="3016250" cy="3200400"/>
            <a:chOff x="5183188" y="2438400"/>
            <a:chExt cx="3016250" cy="3200400"/>
          </a:xfrm>
        </p:grpSpPr>
        <p:pic>
          <p:nvPicPr>
            <p:cNvPr id="11" name="Picture 6" descr="HBA_La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3188" y="2652713"/>
              <a:ext cx="3016250" cy="2986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 Box 10"/>
            <p:cNvSpPr txBox="1">
              <a:spLocks noChangeArrowheads="1"/>
            </p:cNvSpPr>
            <p:nvPr/>
          </p:nvSpPr>
          <p:spPr bwMode="auto">
            <a:xfrm>
              <a:off x="5943600" y="2438400"/>
              <a:ext cx="160020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200"/>
                <a:t>Covalent or ionic?</a:t>
              </a:r>
            </a:p>
          </p:txBody>
        </p:sp>
        <p:sp>
          <p:nvSpPr>
            <p:cNvPr id="15" name="Line 11"/>
            <p:cNvSpPr>
              <a:spLocks noChangeShapeType="1"/>
            </p:cNvSpPr>
            <p:nvPr/>
          </p:nvSpPr>
          <p:spPr bwMode="auto">
            <a:xfrm flipH="1">
              <a:off x="6400800" y="2667000"/>
              <a:ext cx="1524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6" name="Line 12"/>
            <p:cNvSpPr>
              <a:spLocks noChangeShapeType="1"/>
            </p:cNvSpPr>
            <p:nvPr/>
          </p:nvSpPr>
          <p:spPr bwMode="auto">
            <a:xfrm>
              <a:off x="6553200" y="2667000"/>
              <a:ext cx="4572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a-DK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709738" y="3128963"/>
            <a:ext cx="3016250" cy="2251075"/>
            <a:chOff x="1709738" y="3128963"/>
            <a:chExt cx="3016250" cy="2251075"/>
          </a:xfrm>
        </p:grpSpPr>
        <p:pic>
          <p:nvPicPr>
            <p:cNvPr id="10" name="Picture 5" descr="hbb_d2rA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9738" y="3128963"/>
              <a:ext cx="3016250" cy="20335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Line 8"/>
            <p:cNvSpPr>
              <a:spLocks noChangeShapeType="1"/>
            </p:cNvSpPr>
            <p:nvPr/>
          </p:nvSpPr>
          <p:spPr bwMode="auto">
            <a:xfrm flipV="1">
              <a:off x="2590800" y="4343400"/>
              <a:ext cx="152400" cy="762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3" name="Text Box 9"/>
            <p:cNvSpPr txBox="1">
              <a:spLocks noChangeArrowheads="1"/>
            </p:cNvSpPr>
            <p:nvPr/>
          </p:nvSpPr>
          <p:spPr bwMode="auto">
            <a:xfrm>
              <a:off x="2133600" y="5105400"/>
              <a:ext cx="160020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200"/>
                <a:t>Covalent</a:t>
              </a:r>
            </a:p>
          </p:txBody>
        </p:sp>
        <p:sp>
          <p:nvSpPr>
            <p:cNvPr id="17" name="Text Box 13"/>
            <p:cNvSpPr txBox="1">
              <a:spLocks noChangeArrowheads="1"/>
            </p:cNvSpPr>
            <p:nvPr/>
          </p:nvSpPr>
          <p:spPr bwMode="auto">
            <a:xfrm>
              <a:off x="3124200" y="5105400"/>
              <a:ext cx="160020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200"/>
                <a:t>Electrostatic?</a:t>
              </a:r>
            </a:p>
          </p:txBody>
        </p:sp>
        <p:sp>
          <p:nvSpPr>
            <p:cNvPr id="18" name="Line 14"/>
            <p:cNvSpPr>
              <a:spLocks noChangeShapeType="1"/>
            </p:cNvSpPr>
            <p:nvPr/>
          </p:nvSpPr>
          <p:spPr bwMode="auto">
            <a:xfrm flipH="1" flipV="1">
              <a:off x="3505200" y="4267200"/>
              <a:ext cx="1524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22499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dirty="0" smtClean="0"/>
              <a:t>HB </a:t>
            </a:r>
            <a:r>
              <a:rPr lang="da-DK" dirty="0" err="1" smtClean="0"/>
              <a:t>characterisation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495300" y="1219200"/>
            <a:ext cx="8420100" cy="140811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2000" dirty="0" smtClean="0"/>
              <a:t>The density and Laplacian along the O…H bond is also of interest:</a:t>
            </a:r>
          </a:p>
        </p:txBody>
      </p:sp>
      <p:pic>
        <p:nvPicPr>
          <p:cNvPr id="19" name="Picture 5" descr="hbb_d2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2325688"/>
            <a:ext cx="1905000" cy="1295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Line 6"/>
          <p:cNvSpPr>
            <a:spLocks noChangeShapeType="1"/>
          </p:cNvSpPr>
          <p:nvPr/>
        </p:nvSpPr>
        <p:spPr bwMode="auto">
          <a:xfrm>
            <a:off x="2771775" y="3019425"/>
            <a:ext cx="687388" cy="49213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a-DK"/>
          </a:p>
        </p:txBody>
      </p:sp>
      <p:grpSp>
        <p:nvGrpSpPr>
          <p:cNvPr id="21" name="Group 13"/>
          <p:cNvGrpSpPr>
            <a:grpSpLocks/>
          </p:cNvGrpSpPr>
          <p:nvPr/>
        </p:nvGrpSpPr>
        <p:grpSpPr bwMode="auto">
          <a:xfrm>
            <a:off x="1524000" y="3771900"/>
            <a:ext cx="2741613" cy="2125663"/>
            <a:chOff x="960" y="2376"/>
            <a:chExt cx="1727" cy="1339"/>
          </a:xfrm>
        </p:grpSpPr>
        <p:pic>
          <p:nvPicPr>
            <p:cNvPr id="22" name="Picture 8" descr="rho_lap_along_o8_h3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86" r="4906"/>
            <a:stretch>
              <a:fillRect/>
            </a:stretch>
          </p:blipFill>
          <p:spPr bwMode="auto">
            <a:xfrm>
              <a:off x="960" y="2376"/>
              <a:ext cx="1727" cy="1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 Box 9"/>
            <p:cNvSpPr txBox="1">
              <a:spLocks noChangeArrowheads="1"/>
            </p:cNvSpPr>
            <p:nvPr/>
          </p:nvSpPr>
          <p:spPr bwMode="auto">
            <a:xfrm>
              <a:off x="1872" y="3235"/>
              <a:ext cx="38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200" b="1"/>
                <a:t>bcp</a:t>
              </a:r>
            </a:p>
          </p:txBody>
        </p:sp>
      </p:grpSp>
      <p:grpSp>
        <p:nvGrpSpPr>
          <p:cNvPr id="24" name="Group 14"/>
          <p:cNvGrpSpPr>
            <a:grpSpLocks/>
          </p:cNvGrpSpPr>
          <p:nvPr/>
        </p:nvGrpSpPr>
        <p:grpSpPr bwMode="auto">
          <a:xfrm>
            <a:off x="4876800" y="3778250"/>
            <a:ext cx="2741613" cy="2112963"/>
            <a:chOff x="3072" y="2380"/>
            <a:chExt cx="1727" cy="1331"/>
          </a:xfrm>
        </p:grpSpPr>
        <p:pic>
          <p:nvPicPr>
            <p:cNvPr id="25" name="Picture 10" descr="rho_lap_o1_hx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2" y="2380"/>
              <a:ext cx="1727" cy="1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Text Box 11"/>
            <p:cNvSpPr txBox="1">
              <a:spLocks noChangeArrowheads="1"/>
            </p:cNvSpPr>
            <p:nvPr/>
          </p:nvSpPr>
          <p:spPr bwMode="auto">
            <a:xfrm>
              <a:off x="4128" y="3216"/>
              <a:ext cx="38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200" b="1"/>
                <a:t>bcp</a:t>
              </a:r>
            </a:p>
          </p:txBody>
        </p:sp>
      </p:grpSp>
      <p:pic>
        <p:nvPicPr>
          <p:cNvPr id="27" name="Picture 12" descr="HBA_La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1" t="4073" r="3841" b="35297"/>
          <a:stretch>
            <a:fillRect/>
          </a:stretch>
        </p:blipFill>
        <p:spPr bwMode="auto">
          <a:xfrm>
            <a:off x="5251450" y="2324100"/>
            <a:ext cx="1992313" cy="1296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Line 15"/>
          <p:cNvSpPr>
            <a:spLocks noChangeShapeType="1"/>
          </p:cNvSpPr>
          <p:nvPr/>
        </p:nvSpPr>
        <p:spPr bwMode="auto">
          <a:xfrm flipV="1">
            <a:off x="5713413" y="2590800"/>
            <a:ext cx="547687" cy="14605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254582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dirty="0" smtClean="0"/>
              <a:t>Bond </a:t>
            </a:r>
            <a:r>
              <a:rPr lang="da-DK" dirty="0" err="1" smtClean="0"/>
              <a:t>energies</a:t>
            </a:r>
            <a:r>
              <a:rPr lang="da-DK" dirty="0" smtClean="0"/>
              <a:t>?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495300" y="1219200"/>
            <a:ext cx="8420100" cy="140811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2000" dirty="0" smtClean="0"/>
              <a:t>The bond dissociation energy of a HB has been empirically correlated with the topological properties at the HB bcp, using some approximations:</a:t>
            </a:r>
          </a:p>
          <a:p>
            <a:pPr marL="0" indent="0">
              <a:buNone/>
            </a:pPr>
            <a:endParaRPr lang="en-US" altLang="en-US" sz="2000" dirty="0" smtClean="0"/>
          </a:p>
        </p:txBody>
      </p:sp>
      <p:graphicFrame>
        <p:nvGraphicFramePr>
          <p:cNvPr id="1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9830143"/>
              </p:ext>
            </p:extLst>
          </p:nvPr>
        </p:nvGraphicFramePr>
        <p:xfrm>
          <a:off x="2971800" y="2176462"/>
          <a:ext cx="44958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0" name="Equation" r:id="rId3" imgW="2628720" imgH="393480" progId="Equation.3">
                  <p:embed/>
                </p:oleObj>
              </mc:Choice>
              <mc:Fallback>
                <p:oleObj name="Equation" r:id="rId3" imgW="26287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2176462"/>
                        <a:ext cx="449580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476250" y="2925762"/>
            <a:ext cx="84391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rgbClr val="FF0000"/>
              </a:buClr>
            </a:pPr>
            <a:r>
              <a:rPr lang="en-US" altLang="en-US" sz="2000" dirty="0">
                <a:latin typeface="+mj-lt"/>
              </a:rPr>
              <a:t>Based on results from neutron diffraction studies and the local </a:t>
            </a:r>
            <a:r>
              <a:rPr lang="en-US" altLang="en-US" sz="2000" dirty="0" err="1">
                <a:latin typeface="+mj-lt"/>
              </a:rPr>
              <a:t>virial</a:t>
            </a:r>
            <a:r>
              <a:rPr lang="en-US" altLang="en-US" sz="2000" dirty="0">
                <a:latin typeface="+mj-lt"/>
              </a:rPr>
              <a:t> theorem, Espinosa proposed a formula to derive the dissociation energy of a HB:</a:t>
            </a:r>
          </a:p>
        </p:txBody>
      </p:sp>
      <p:graphicFrame>
        <p:nvGraphicFramePr>
          <p:cNvPr id="1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8943436"/>
              </p:ext>
            </p:extLst>
          </p:nvPr>
        </p:nvGraphicFramePr>
        <p:xfrm>
          <a:off x="2971800" y="3568700"/>
          <a:ext cx="3516313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1" name="Equation" r:id="rId5" imgW="2057400" imgH="393480" progId="Equation.3">
                  <p:embed/>
                </p:oleObj>
              </mc:Choice>
              <mc:Fallback>
                <p:oleObj name="Equation" r:id="rId5" imgW="20574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3568700"/>
                        <a:ext cx="3516313" cy="671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9813445"/>
              </p:ext>
            </p:extLst>
          </p:nvPr>
        </p:nvGraphicFramePr>
        <p:xfrm>
          <a:off x="2971800" y="4373562"/>
          <a:ext cx="1976438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2" name="Equation" r:id="rId7" imgW="1155600" imgH="241200" progId="Equation.3">
                  <p:embed/>
                </p:oleObj>
              </mc:Choice>
              <mc:Fallback>
                <p:oleObj name="Equation" r:id="rId7" imgW="11556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4373562"/>
                        <a:ext cx="1976438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 Box 9"/>
          <p:cNvSpPr txBox="1">
            <a:spLocks noChangeArrowheads="1"/>
          </p:cNvSpPr>
          <p:nvPr/>
        </p:nvSpPr>
        <p:spPr bwMode="auto">
          <a:xfrm>
            <a:off x="457200" y="5592762"/>
            <a:ext cx="9144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200"/>
              <a:t>Abramov, Yu. A. </a:t>
            </a:r>
            <a:r>
              <a:rPr lang="en-US" altLang="en-US" sz="1200" i="1"/>
              <a:t>Acta Cryst. </a:t>
            </a:r>
            <a:r>
              <a:rPr lang="en-US" altLang="en-US" sz="1200" b="1"/>
              <a:t>1997</a:t>
            </a:r>
            <a:r>
              <a:rPr lang="en-US" altLang="en-US" sz="1200"/>
              <a:t>, </a:t>
            </a:r>
            <a:r>
              <a:rPr lang="en-US" altLang="en-US" sz="1200" b="1"/>
              <a:t>A</a:t>
            </a:r>
            <a:r>
              <a:rPr lang="en-US" altLang="en-US" sz="1200" i="1"/>
              <a:t>53</a:t>
            </a:r>
            <a:r>
              <a:rPr lang="en-US" altLang="en-US" sz="1200"/>
              <a:t>, 264; Espinosa, E. et al., </a:t>
            </a:r>
            <a:r>
              <a:rPr lang="en-US" altLang="en-US" sz="1200" i="1"/>
              <a:t>Chem. Phys. Lett. </a:t>
            </a:r>
            <a:r>
              <a:rPr lang="en-US" altLang="en-US" sz="1200" b="1"/>
              <a:t>1998</a:t>
            </a:r>
            <a:r>
              <a:rPr lang="en-US" altLang="en-US" sz="1200"/>
              <a:t>, </a:t>
            </a:r>
            <a:r>
              <a:rPr lang="en-US" altLang="en-US" sz="1200" i="1"/>
              <a:t>285,</a:t>
            </a:r>
            <a:r>
              <a:rPr lang="en-US" altLang="en-US" sz="1200"/>
              <a:t> 170.</a:t>
            </a:r>
          </a:p>
        </p:txBody>
      </p:sp>
    </p:spTree>
    <p:extLst>
      <p:ext uri="{BB962C8B-B14F-4D97-AF65-F5344CB8AC3E}">
        <p14:creationId xmlns:p14="http://schemas.microsoft.com/office/powerpoint/2010/main" val="555547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dirty="0" smtClean="0"/>
              <a:t>Bond </a:t>
            </a:r>
            <a:r>
              <a:rPr lang="da-DK" dirty="0" err="1" smtClean="0"/>
              <a:t>energies</a:t>
            </a:r>
            <a:r>
              <a:rPr lang="da-DK" dirty="0" smtClean="0"/>
              <a:t>?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495300" y="1219200"/>
            <a:ext cx="8420100" cy="40814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2000" dirty="0" smtClean="0"/>
              <a:t>The previous formulae can be used on the examples:</a:t>
            </a:r>
          </a:p>
        </p:txBody>
      </p:sp>
      <p:pic>
        <p:nvPicPr>
          <p:cNvPr id="11" name="Picture 6" descr="hbb_d2r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550" y="3067050"/>
            <a:ext cx="3016250" cy="20335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7" descr="HBA_L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590800"/>
            <a:ext cx="3016250" cy="298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Line 8"/>
          <p:cNvSpPr>
            <a:spLocks noChangeShapeType="1"/>
          </p:cNvSpPr>
          <p:nvPr/>
        </p:nvSpPr>
        <p:spPr bwMode="auto">
          <a:xfrm>
            <a:off x="2514600" y="2895600"/>
            <a:ext cx="68580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a-DK"/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>
            <a:off x="6096000" y="2514600"/>
            <a:ext cx="152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a-DK"/>
          </a:p>
        </p:txBody>
      </p:sp>
      <p:sp>
        <p:nvSpPr>
          <p:cNvPr id="19" name="Text Box 12"/>
          <p:cNvSpPr txBox="1">
            <a:spLocks noChangeArrowheads="1"/>
          </p:cNvSpPr>
          <p:nvPr/>
        </p:nvSpPr>
        <p:spPr bwMode="auto">
          <a:xfrm>
            <a:off x="914400" y="2657475"/>
            <a:ext cx="38100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/>
              <a:t>H</a:t>
            </a:r>
            <a:r>
              <a:rPr lang="en-US" altLang="en-US" sz="1400" baseline="-25000"/>
              <a:t>bcp</a:t>
            </a:r>
            <a:r>
              <a:rPr lang="en-US" altLang="en-US" sz="1400"/>
              <a:t> = -0.13 hartree </a:t>
            </a:r>
            <a:r>
              <a:rPr lang="da-DK" altLang="en-US" sz="1400"/>
              <a:t>Å</a:t>
            </a:r>
            <a:r>
              <a:rPr lang="en-US" altLang="en-US" sz="1400" baseline="30000"/>
              <a:t>-3</a:t>
            </a:r>
            <a:r>
              <a:rPr lang="en-US" altLang="en-US" sz="1400"/>
              <a:t>; E</a:t>
            </a:r>
            <a:r>
              <a:rPr lang="en-US" altLang="en-US" sz="1400" baseline="-25000"/>
              <a:t>HB</a:t>
            </a:r>
            <a:r>
              <a:rPr lang="en-US" altLang="en-US" sz="1400"/>
              <a:t> = 18.1 kcal mol</a:t>
            </a:r>
            <a:r>
              <a:rPr lang="en-US" altLang="en-US" sz="1400" baseline="30000"/>
              <a:t>-1</a:t>
            </a:r>
            <a:r>
              <a:rPr lang="en-US" altLang="en-US" sz="1400"/>
              <a:t>.</a:t>
            </a:r>
            <a:endParaRPr lang="en-US" altLang="en-US" sz="1400" baseline="-25000"/>
          </a:p>
        </p:txBody>
      </p:sp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4800600" y="2200275"/>
            <a:ext cx="38100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/>
              <a:t>H</a:t>
            </a:r>
            <a:r>
              <a:rPr lang="en-US" altLang="en-US" sz="1400" baseline="-25000"/>
              <a:t>bcp</a:t>
            </a:r>
            <a:r>
              <a:rPr lang="en-US" altLang="en-US" sz="1400"/>
              <a:t> = -0.61 hartree </a:t>
            </a:r>
            <a:r>
              <a:rPr lang="da-DK" altLang="en-US" sz="1400"/>
              <a:t>Å</a:t>
            </a:r>
            <a:r>
              <a:rPr lang="en-US" altLang="en-US" sz="1400" baseline="30000"/>
              <a:t>-3</a:t>
            </a:r>
            <a:r>
              <a:rPr lang="en-US" altLang="en-US" sz="1400"/>
              <a:t>; E</a:t>
            </a:r>
            <a:r>
              <a:rPr lang="en-US" altLang="en-US" sz="1400" baseline="-25000"/>
              <a:t>HB</a:t>
            </a:r>
            <a:r>
              <a:rPr lang="en-US" altLang="en-US" sz="1400"/>
              <a:t> = 42.3 kcal mol</a:t>
            </a:r>
            <a:r>
              <a:rPr lang="en-US" altLang="en-US" sz="1400" baseline="30000"/>
              <a:t>-1</a:t>
            </a:r>
            <a:r>
              <a:rPr lang="en-US" altLang="en-US" sz="1400"/>
              <a:t>.</a:t>
            </a:r>
            <a:endParaRPr lang="en-US" altLang="en-US" sz="1400" baseline="-25000"/>
          </a:p>
        </p:txBody>
      </p:sp>
    </p:spTree>
    <p:extLst>
      <p:ext uri="{BB962C8B-B14F-4D97-AF65-F5344CB8AC3E}">
        <p14:creationId xmlns:p14="http://schemas.microsoft.com/office/powerpoint/2010/main" val="72948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dirty="0" smtClean="0"/>
              <a:t>Source </a:t>
            </a:r>
            <a:r>
              <a:rPr lang="da-DK" dirty="0" err="1" smtClean="0"/>
              <a:t>function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495300" y="1219200"/>
            <a:ext cx="8343900" cy="1143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 dirty="0" smtClean="0"/>
              <a:t>The source function has been described by Carlo </a:t>
            </a:r>
            <a:r>
              <a:rPr lang="en-US" altLang="en-US" sz="2000" dirty="0" err="1" smtClean="0"/>
              <a:t>Gatti</a:t>
            </a:r>
            <a:r>
              <a:rPr lang="en-US" altLang="en-US" sz="2000" dirty="0" smtClean="0"/>
              <a:t>.</a:t>
            </a:r>
          </a:p>
          <a:p>
            <a:r>
              <a:rPr lang="en-US" altLang="en-US" sz="2000" dirty="0" smtClean="0"/>
              <a:t>Useful in analysis of HB’s as a tool to discriminate between types: What is important is the H contribution to the bcp:</a:t>
            </a:r>
          </a:p>
        </p:txBody>
      </p:sp>
      <p:grpSp>
        <p:nvGrpSpPr>
          <p:cNvPr id="16" name="Group 19"/>
          <p:cNvGrpSpPr>
            <a:grpSpLocks/>
          </p:cNvGrpSpPr>
          <p:nvPr/>
        </p:nvGrpSpPr>
        <p:grpSpPr bwMode="auto">
          <a:xfrm>
            <a:off x="3200400" y="2349500"/>
            <a:ext cx="2886075" cy="2068513"/>
            <a:chOff x="96" y="1536"/>
            <a:chExt cx="1818" cy="1303"/>
          </a:xfrm>
        </p:grpSpPr>
        <p:pic>
          <p:nvPicPr>
            <p:cNvPr id="17" name="Picture 5" descr="BA_S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" y="1712"/>
              <a:ext cx="1818" cy="1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Line 9"/>
            <p:cNvSpPr>
              <a:spLocks noChangeShapeType="1"/>
            </p:cNvSpPr>
            <p:nvPr/>
          </p:nvSpPr>
          <p:spPr bwMode="auto">
            <a:xfrm>
              <a:off x="528" y="1632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1" name="Text Box 10"/>
            <p:cNvSpPr txBox="1">
              <a:spLocks noChangeArrowheads="1"/>
            </p:cNvSpPr>
            <p:nvPr/>
          </p:nvSpPr>
          <p:spPr bwMode="auto">
            <a:xfrm>
              <a:off x="336" y="1536"/>
              <a:ext cx="43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400" b="1">
                  <a:latin typeface="Futura Medium" pitchFamily="34" charset="0"/>
                </a:rPr>
                <a:t>30.5%</a:t>
              </a:r>
            </a:p>
          </p:txBody>
        </p:sp>
      </p:grpSp>
      <p:grpSp>
        <p:nvGrpSpPr>
          <p:cNvPr id="22" name="Group 17"/>
          <p:cNvGrpSpPr>
            <a:grpSpLocks/>
          </p:cNvGrpSpPr>
          <p:nvPr/>
        </p:nvGrpSpPr>
        <p:grpSpPr bwMode="auto">
          <a:xfrm>
            <a:off x="6172200" y="2247900"/>
            <a:ext cx="2886075" cy="2270125"/>
            <a:chOff x="2208" y="1488"/>
            <a:chExt cx="1818" cy="1430"/>
          </a:xfrm>
        </p:grpSpPr>
        <p:pic>
          <p:nvPicPr>
            <p:cNvPr id="23" name="Picture 6" descr="NMA_S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8" y="1632"/>
              <a:ext cx="1818" cy="1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Line 11"/>
            <p:cNvSpPr>
              <a:spLocks noChangeShapeType="1"/>
            </p:cNvSpPr>
            <p:nvPr/>
          </p:nvSpPr>
          <p:spPr bwMode="auto">
            <a:xfrm flipH="1">
              <a:off x="3216" y="1632"/>
              <a:ext cx="9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5" name="Text Box 12"/>
            <p:cNvSpPr txBox="1">
              <a:spLocks noChangeArrowheads="1"/>
            </p:cNvSpPr>
            <p:nvPr/>
          </p:nvSpPr>
          <p:spPr bwMode="auto">
            <a:xfrm>
              <a:off x="3120" y="1488"/>
              <a:ext cx="43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400" b="1">
                  <a:latin typeface="Futura Medium" pitchFamily="34" charset="0"/>
                </a:rPr>
                <a:t>23.4%</a:t>
              </a:r>
            </a:p>
          </p:txBody>
        </p:sp>
      </p:grpSp>
      <p:grpSp>
        <p:nvGrpSpPr>
          <p:cNvPr id="26" name="Group 18"/>
          <p:cNvGrpSpPr>
            <a:grpSpLocks/>
          </p:cNvGrpSpPr>
          <p:nvPr/>
        </p:nvGrpSpPr>
        <p:grpSpPr bwMode="auto">
          <a:xfrm>
            <a:off x="228600" y="2439988"/>
            <a:ext cx="2879725" cy="1889125"/>
            <a:chOff x="4320" y="1681"/>
            <a:chExt cx="1814" cy="1190"/>
          </a:xfrm>
        </p:grpSpPr>
        <p:pic>
          <p:nvPicPr>
            <p:cNvPr id="27" name="Picture 7" descr="bio_S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0" y="1681"/>
              <a:ext cx="1814" cy="1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088" y="2352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9" name="Text Box 14"/>
            <p:cNvSpPr txBox="1">
              <a:spLocks noChangeArrowheads="1"/>
            </p:cNvSpPr>
            <p:nvPr/>
          </p:nvSpPr>
          <p:spPr bwMode="auto">
            <a:xfrm>
              <a:off x="4896" y="2496"/>
              <a:ext cx="43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400" b="1">
                  <a:latin typeface="Futura Medium" pitchFamily="34" charset="0"/>
                </a:rPr>
                <a:t>4.9%</a:t>
              </a:r>
            </a:p>
          </p:txBody>
        </p:sp>
      </p:grpSp>
      <p:sp>
        <p:nvSpPr>
          <p:cNvPr id="30" name="Rectangle 15"/>
          <p:cNvSpPr>
            <a:spLocks noChangeArrowheads="1"/>
          </p:cNvSpPr>
          <p:nvPr/>
        </p:nvSpPr>
        <p:spPr bwMode="auto">
          <a:xfrm>
            <a:off x="533400" y="4800600"/>
            <a:ext cx="8305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rgbClr val="FF0000"/>
              </a:buClr>
            </a:pPr>
            <a:r>
              <a:rPr lang="en-US" altLang="en-US" sz="2000" dirty="0">
                <a:latin typeface="+mj-lt"/>
              </a:rPr>
              <a:t>The trend is that the stronger HB’s are followed by an increase in the contribution from the H atom.</a:t>
            </a:r>
          </a:p>
        </p:txBody>
      </p:sp>
      <p:sp>
        <p:nvSpPr>
          <p:cNvPr id="31" name="Rectangle 20"/>
          <p:cNvSpPr>
            <a:spLocks noChangeArrowheads="1"/>
          </p:cNvSpPr>
          <p:nvPr/>
        </p:nvSpPr>
        <p:spPr bwMode="auto">
          <a:xfrm>
            <a:off x="533400" y="4343400"/>
            <a:ext cx="8915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FF0000"/>
              </a:buClr>
              <a:buFont typeface="Wingdings" pitchFamily="2" charset="2"/>
              <a:buNone/>
            </a:pPr>
            <a:r>
              <a:rPr lang="en-US" altLang="en-US" sz="2000" i="1">
                <a:latin typeface="Futura Medium" pitchFamily="34" charset="0"/>
              </a:rPr>
              <a:t>d(X---O) decreases from left to right</a:t>
            </a:r>
          </a:p>
        </p:txBody>
      </p:sp>
    </p:spTree>
    <p:extLst>
      <p:ext uri="{BB962C8B-B14F-4D97-AF65-F5344CB8AC3E}">
        <p14:creationId xmlns:p14="http://schemas.microsoft.com/office/powerpoint/2010/main" val="27117871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7" name="rejs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200" y="1143000"/>
            <a:ext cx="867664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0341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dirty="0" err="1" smtClean="0"/>
              <a:t>Tutorial</a:t>
            </a:r>
            <a:r>
              <a:rPr lang="da-DK" dirty="0" smtClean="0"/>
              <a:t> #3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495300" y="1219200"/>
            <a:ext cx="8343900" cy="3352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2000" dirty="0" smtClean="0"/>
              <a:t>Tomorrow, there is a tutorial on how to complete an XD refinement on a system with a hydrogen bond. </a:t>
            </a:r>
          </a:p>
          <a:p>
            <a:pPr marL="0" indent="0">
              <a:buNone/>
            </a:pPr>
            <a:r>
              <a:rPr lang="en-US" altLang="en-US" sz="2000" dirty="0" smtClean="0"/>
              <a:t>You will be given working master and parameter files, that only needs slight modification.</a:t>
            </a:r>
          </a:p>
          <a:p>
            <a:pPr marL="0" indent="0">
              <a:buNone/>
            </a:pPr>
            <a:endParaRPr lang="en-US" altLang="en-US" sz="2000" dirty="0" smtClean="0"/>
          </a:p>
          <a:p>
            <a:pPr marL="0" indent="0">
              <a:buNone/>
            </a:pPr>
            <a:r>
              <a:rPr lang="en-US" altLang="en-US" sz="2000" dirty="0" smtClean="0"/>
              <a:t>Your task, if you choose to accept it, is to modify the files according to guidelines, and do refinements, mapping of residuals and Laplacian, as well as calculating properties.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4419600"/>
            <a:ext cx="792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Good luck with studying hydrogen atoms</a:t>
            </a:r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sym typeface="Wingdings" panose="05000000000000000000" pitchFamily="2" charset="2"/>
              </a:rPr>
              <a:t></a:t>
            </a:r>
            <a:endParaRPr lang="en-US" sz="32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501814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Outline</a:t>
            </a:r>
            <a:endParaRPr lang="da-DK" dirty="0"/>
          </a:p>
        </p:txBody>
      </p:sp>
      <p:sp>
        <p:nvSpPr>
          <p:cNvPr id="3" name="Rectangle 2"/>
          <p:cNvSpPr/>
          <p:nvPr/>
        </p:nvSpPr>
        <p:spPr>
          <a:xfrm>
            <a:off x="228600" y="1524000"/>
            <a:ext cx="86868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itchFamily="34" charset="0"/>
              <a:buChar char="•"/>
            </a:pPr>
            <a:r>
              <a:rPr lang="en-US" sz="2400" b="1" dirty="0" smtClean="0"/>
              <a:t>Why at all care about H-atoms in CD studies?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da-DK" sz="2400" b="1" dirty="0"/>
              <a:t>Hydrogen </a:t>
            </a:r>
            <a:r>
              <a:rPr lang="da-DK" sz="2400" b="1" dirty="0" err="1"/>
              <a:t>bonds</a:t>
            </a:r>
            <a:r>
              <a:rPr lang="da-DK" sz="2400" b="1" dirty="0"/>
              <a:t> </a:t>
            </a:r>
            <a:r>
              <a:rPr lang="da-DK" sz="2400" b="1" dirty="0" err="1"/>
              <a:t>characteristics</a:t>
            </a:r>
            <a:endParaRPr lang="da-DK" sz="2400" b="1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da-DK" sz="2400" b="1" dirty="0" err="1" smtClean="0"/>
              <a:t>Ways</a:t>
            </a:r>
            <a:r>
              <a:rPr lang="da-DK" sz="2400" b="1" dirty="0" smtClean="0"/>
              <a:t> </a:t>
            </a:r>
            <a:r>
              <a:rPr lang="da-DK" sz="2400" b="1" dirty="0"/>
              <a:t>to </a:t>
            </a:r>
            <a:r>
              <a:rPr lang="da-DK" sz="2400" b="1" dirty="0" err="1"/>
              <a:t>get</a:t>
            </a:r>
            <a:r>
              <a:rPr lang="da-DK" sz="2400" b="1" dirty="0"/>
              <a:t> info on H parameters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da-DK" sz="2400" b="1" dirty="0" err="1" smtClean="0"/>
              <a:t>Combining</a:t>
            </a:r>
            <a:r>
              <a:rPr lang="da-DK" sz="2400" b="1" dirty="0" smtClean="0"/>
              <a:t> data from </a:t>
            </a:r>
            <a:r>
              <a:rPr lang="da-DK" sz="2400" b="1" dirty="0" err="1" smtClean="0"/>
              <a:t>different</a:t>
            </a:r>
            <a:r>
              <a:rPr lang="da-DK" sz="2400" b="1" dirty="0" smtClean="0"/>
              <a:t> </a:t>
            </a:r>
            <a:r>
              <a:rPr lang="da-DK" sz="2400" b="1" dirty="0" err="1" smtClean="0"/>
              <a:t>experiments</a:t>
            </a:r>
            <a:endParaRPr lang="da-DK" sz="2400" b="1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da-DK" sz="2400" b="1" dirty="0" smtClean="0"/>
              <a:t>Properties of hydrogen </a:t>
            </a:r>
            <a:r>
              <a:rPr lang="da-DK" sz="2400" b="1" dirty="0" err="1" smtClean="0"/>
              <a:t>bonds</a:t>
            </a:r>
            <a:endParaRPr lang="da-DK" sz="2400" b="1" dirty="0" smtClean="0"/>
          </a:p>
          <a:p>
            <a:pPr marL="742950" lvl="1" indent="-285750">
              <a:buFont typeface="Arial" pitchFamily="34" charset="0"/>
              <a:buChar char="•"/>
            </a:pPr>
            <a:endParaRPr lang="da-DK" sz="2400" b="1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da-DK" sz="2400" b="1" dirty="0" smtClean="0"/>
              <a:t>Outlook for </a:t>
            </a:r>
            <a:r>
              <a:rPr lang="da-DK" sz="2400" b="1" dirty="0" err="1" smtClean="0"/>
              <a:t>exercise</a:t>
            </a:r>
            <a:r>
              <a:rPr lang="da-DK" sz="2400" b="1" dirty="0" smtClean="0"/>
              <a:t> #3</a:t>
            </a:r>
          </a:p>
          <a:p>
            <a:pPr marL="285750" lvl="0" indent="-285750">
              <a:buFont typeface="Arial" pitchFamily="34" charset="0"/>
              <a:buChar char="•"/>
            </a:pPr>
            <a:endParaRPr lang="da-DK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2034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Hydrogen and X-</a:t>
            </a:r>
            <a:r>
              <a:rPr lang="da-DK" dirty="0" err="1" smtClean="0"/>
              <a:t>rays</a:t>
            </a:r>
            <a:endParaRPr lang="da-DK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228600" y="1371600"/>
                <a:ext cx="8686800" cy="5349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sz="2000" dirty="0" smtClean="0"/>
                  <a:t>In standard X-ray crystal structure determination, thermal motion is </a:t>
                </a:r>
                <a:r>
                  <a:rPr lang="en-US" sz="2000" dirty="0" err="1" smtClean="0"/>
                  <a:t>deconvoluted</a:t>
                </a:r>
                <a:r>
                  <a:rPr lang="en-US" sz="2000" dirty="0" smtClean="0"/>
                  <a:t> from electronic effects by application of the Born-Oppenheimer approximation. </a:t>
                </a:r>
              </a:p>
              <a:p>
                <a:pPr lvl="0"/>
                <a:endParaRPr lang="da-DK" sz="2000" i="1" dirty="0" smtClean="0">
                  <a:latin typeface="Cambria Math"/>
                  <a:ea typeface="Cambria Math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20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da-DK" sz="2000" i="1">
                              <a:latin typeface="Cambria Math"/>
                              <a:ea typeface="Cambria Math"/>
                            </a:rPr>
                            <m:t>𝜌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/>
                              <a:ea typeface="Cambria Math"/>
                            </a:rPr>
                            <m:t>𝑗</m:t>
                          </m:r>
                        </m:sub>
                      </m:sSub>
                      <m:r>
                        <a:rPr lang="da-DK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da-DK" sz="20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da-DK" sz="2000" i="1">
                              <a:latin typeface="Cambria Math"/>
                              <a:ea typeface="Cambria Math"/>
                            </a:rPr>
                            <m:t>𝜌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/>
                              <a:ea typeface="Cambria Math"/>
                            </a:rPr>
                            <m:t>𝑗</m:t>
                          </m:r>
                          <m:r>
                            <a:rPr lang="da-DK" sz="2000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da-DK" sz="2000" b="0" i="1" smtClean="0">
                              <a:latin typeface="Cambria Math"/>
                              <a:ea typeface="Cambria Math"/>
                            </a:rPr>
                            <m:t>𝑠𝑡𝑎𝑡𝑖𝑐</m:t>
                          </m:r>
                        </m:sub>
                      </m:sSub>
                      <m:r>
                        <a:rPr lang="da-DK" sz="20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da-DK" sz="2000" b="0" i="1" smtClean="0">
                          <a:latin typeface="Cambria Math"/>
                          <a:ea typeface="Cambria Math"/>
                        </a:rPr>
                        <m:t>𝑟</m:t>
                      </m:r>
                      <m:r>
                        <a:rPr lang="da-DK" sz="2000" b="0" i="1" smtClean="0">
                          <a:latin typeface="Cambria Math"/>
                          <a:ea typeface="Cambria Math"/>
                        </a:rPr>
                        <m:t>)∗</m:t>
                      </m:r>
                      <m:sSub>
                        <m:sSubPr>
                          <m:ctrlPr>
                            <a:rPr lang="da-DK" sz="20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da-DK" sz="2000" b="0" i="1" smtClean="0">
                              <a:latin typeface="Cambria Math"/>
                              <a:ea typeface="Cambria Math"/>
                            </a:rPr>
                            <m:t>𝑝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/>
                              <a:ea typeface="Cambria Math"/>
                            </a:rPr>
                            <m:t>𝑗</m:t>
                          </m:r>
                        </m:sub>
                      </m:sSub>
                      <m:r>
                        <a:rPr lang="da-DK" sz="20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da-DK" sz="2000" b="0" i="1" smtClean="0">
                          <a:latin typeface="Cambria Math"/>
                          <a:ea typeface="Cambria Math"/>
                        </a:rPr>
                        <m:t>𝑢</m:t>
                      </m:r>
                      <m:r>
                        <a:rPr lang="da-DK" sz="20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da-DK" sz="2000" dirty="0" smtClean="0"/>
              </a:p>
              <a:p>
                <a:pPr lvl="0"/>
                <a:endParaRPr lang="da-DK" sz="2000" dirty="0"/>
              </a:p>
              <a:p>
                <a:pPr lvl="0"/>
                <a:r>
                  <a:rPr lang="en-US" sz="2000" dirty="0" smtClean="0"/>
                  <a:t>The atomic pdf can be either </a:t>
                </a:r>
                <a:r>
                  <a:rPr lang="en-US" sz="2000" b="1" dirty="0" smtClean="0"/>
                  <a:t>isotropic or anisotropic</a:t>
                </a:r>
                <a:r>
                  <a:rPr lang="en-US" sz="2000" dirty="0" smtClean="0"/>
                  <a:t>, but is always obtained based on the assumption that the </a:t>
                </a:r>
                <a:r>
                  <a:rPr lang="en-US" sz="2000" b="1" dirty="0" smtClean="0"/>
                  <a:t>core electrons </a:t>
                </a:r>
                <a:r>
                  <a:rPr lang="en-US" sz="2000" dirty="0" smtClean="0"/>
                  <a:t>move instantaneously with the nucleus. However, hydrogen does not have core electrons. Instead, chemical bonding leads to significant </a:t>
                </a:r>
                <a:r>
                  <a:rPr lang="en-US" sz="2000" b="1" dirty="0" smtClean="0"/>
                  <a:t>asymmetry </a:t>
                </a:r>
                <a:r>
                  <a:rPr lang="en-US" sz="2000" dirty="0" smtClean="0"/>
                  <a:t>of the hydrogen electron cloud:</a:t>
                </a:r>
              </a:p>
              <a:p>
                <a:pPr lvl="0"/>
                <a:endParaRPr lang="da-DK" sz="2000" dirty="0"/>
              </a:p>
              <a:p>
                <a:pPr lvl="0"/>
                <a:endParaRPr lang="en-US" sz="2000" dirty="0" smtClean="0"/>
              </a:p>
              <a:p>
                <a:pPr lvl="0"/>
                <a:endParaRPr lang="da-DK" sz="2000" dirty="0"/>
              </a:p>
              <a:p>
                <a:pPr lvl="0"/>
                <a:endParaRPr lang="da-DK" sz="2000" dirty="0" smtClean="0"/>
              </a:p>
              <a:p>
                <a:pPr lvl="0" algn="ctr"/>
                <a:r>
                  <a:rPr lang="da-DK" sz="2000" b="1" dirty="0" smtClean="0"/>
                  <a:t>The </a:t>
                </a:r>
                <a:r>
                  <a:rPr lang="en-US" sz="2000" b="1" dirty="0" smtClean="0"/>
                  <a:t>adverse</a:t>
                </a:r>
                <a:r>
                  <a:rPr lang="da-DK" sz="2000" b="1" dirty="0" smtClean="0"/>
                  <a:t> </a:t>
                </a:r>
                <a:r>
                  <a:rPr lang="da-DK" sz="2000" b="1" dirty="0" err="1" smtClean="0"/>
                  <a:t>effects</a:t>
                </a:r>
                <a:r>
                  <a:rPr lang="da-DK" sz="2000" b="1" dirty="0" smtClean="0"/>
                  <a:t> of </a:t>
                </a:r>
                <a:r>
                  <a:rPr lang="da-DK" sz="2000" b="1" dirty="0" err="1" smtClean="0"/>
                  <a:t>this</a:t>
                </a:r>
                <a:r>
                  <a:rPr lang="da-DK" sz="2000" b="1" dirty="0" smtClean="0"/>
                  <a:t> </a:t>
                </a:r>
                <a:r>
                  <a:rPr lang="da-DK" sz="2000" b="1" dirty="0" err="1" smtClean="0"/>
                  <a:t>are</a:t>
                </a:r>
                <a:r>
                  <a:rPr lang="da-DK" sz="2000" b="1" dirty="0" smtClean="0"/>
                  <a:t>: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da-DK" sz="2000" dirty="0"/>
                  <a:t>X-H </a:t>
                </a:r>
                <a:r>
                  <a:rPr lang="da-DK" sz="2000" dirty="0" err="1"/>
                  <a:t>bond</a:t>
                </a:r>
                <a:r>
                  <a:rPr lang="da-DK" sz="2000" dirty="0"/>
                  <a:t> distances </a:t>
                </a:r>
                <a:r>
                  <a:rPr lang="da-DK" sz="2000" dirty="0" err="1"/>
                  <a:t>become</a:t>
                </a:r>
                <a:r>
                  <a:rPr lang="da-DK" sz="2000" dirty="0"/>
                  <a:t> </a:t>
                </a:r>
                <a:r>
                  <a:rPr lang="da-DK" sz="2000" dirty="0" err="1"/>
                  <a:t>too</a:t>
                </a:r>
                <a:r>
                  <a:rPr lang="da-DK" sz="2000" dirty="0"/>
                  <a:t> short </a:t>
                </a:r>
                <a:r>
                  <a:rPr lang="da-DK" sz="2000" dirty="0" err="1"/>
                  <a:t>compared</a:t>
                </a:r>
                <a:r>
                  <a:rPr lang="da-DK" sz="2000" dirty="0"/>
                  <a:t> to the true </a:t>
                </a:r>
                <a:r>
                  <a:rPr lang="da-DK" sz="2000" dirty="0" err="1"/>
                  <a:t>values</a:t>
                </a:r>
                <a:endParaRPr lang="da-DK" sz="2000" dirty="0"/>
              </a:p>
              <a:p>
                <a:pPr marL="342900" lvl="0" indent="-342900" algn="just">
                  <a:buFont typeface="Arial" panose="020B0604020202020204" pitchFamily="34" charset="0"/>
                  <a:buChar char="•"/>
                </a:pPr>
                <a:r>
                  <a:rPr lang="da-DK" sz="2000" dirty="0" smtClean="0"/>
                  <a:t>H </a:t>
                </a:r>
                <a:r>
                  <a:rPr lang="da-DK" sz="2000" dirty="0" smtClean="0"/>
                  <a:t>atom </a:t>
                </a:r>
                <a:r>
                  <a:rPr lang="da-DK" sz="2000" dirty="0" err="1" smtClean="0"/>
                  <a:t>adps</a:t>
                </a:r>
                <a:r>
                  <a:rPr lang="da-DK" sz="2000" dirty="0" smtClean="0"/>
                  <a:t> </a:t>
                </a:r>
                <a:r>
                  <a:rPr lang="da-DK" sz="2000" dirty="0" err="1" smtClean="0"/>
                  <a:t>are</a:t>
                </a:r>
                <a:r>
                  <a:rPr lang="da-DK" sz="2000" dirty="0" smtClean="0"/>
                  <a:t> </a:t>
                </a:r>
                <a:r>
                  <a:rPr lang="da-DK" sz="2000" dirty="0" err="1" smtClean="0"/>
                  <a:t>poorly</a:t>
                </a:r>
                <a:r>
                  <a:rPr lang="da-DK" sz="2000" dirty="0" smtClean="0"/>
                  <a:t> </a:t>
                </a:r>
                <a:r>
                  <a:rPr lang="da-DK" sz="2000" dirty="0" err="1" smtClean="0"/>
                  <a:t>determined</a:t>
                </a:r>
                <a:r>
                  <a:rPr lang="da-DK" sz="2000" dirty="0" smtClean="0"/>
                  <a:t> – </a:t>
                </a:r>
                <a:r>
                  <a:rPr lang="da-DK" sz="2000" dirty="0" err="1" smtClean="0"/>
                  <a:t>only</a:t>
                </a:r>
                <a:r>
                  <a:rPr lang="da-DK" sz="2000" dirty="0" smtClean="0"/>
                  <a:t> </a:t>
                </a:r>
                <a:r>
                  <a:rPr lang="da-DK" sz="2000" dirty="0" err="1" smtClean="0"/>
                  <a:t>isotropic</a:t>
                </a:r>
                <a:r>
                  <a:rPr lang="da-DK" sz="2000" dirty="0" smtClean="0"/>
                  <a:t> is </a:t>
                </a:r>
                <a:r>
                  <a:rPr lang="da-DK" sz="2000" dirty="0" err="1" smtClean="0"/>
                  <a:t>possible</a:t>
                </a:r>
                <a:r>
                  <a:rPr lang="da-DK" sz="2000" dirty="0" smtClean="0"/>
                  <a:t> to </a:t>
                </a:r>
                <a:r>
                  <a:rPr lang="da-DK" sz="2000" dirty="0" err="1" smtClean="0"/>
                  <a:t>refine</a:t>
                </a:r>
                <a:r>
                  <a:rPr lang="da-DK" sz="2000" dirty="0" smtClean="0"/>
                  <a:t> (H </a:t>
                </a:r>
                <a:r>
                  <a:rPr lang="da-DK" sz="2000" dirty="0" err="1" smtClean="0"/>
                  <a:t>are</a:t>
                </a:r>
                <a:r>
                  <a:rPr lang="da-DK" sz="2000" dirty="0" smtClean="0"/>
                  <a:t> in </a:t>
                </a:r>
                <a:r>
                  <a:rPr lang="da-DK" sz="2000" dirty="0" err="1" smtClean="0"/>
                  <a:t>fact</a:t>
                </a:r>
                <a:r>
                  <a:rPr lang="da-DK" sz="2000" dirty="0" smtClean="0"/>
                  <a:t> </a:t>
                </a:r>
                <a:r>
                  <a:rPr lang="da-DK" sz="2000" dirty="0" err="1" smtClean="0"/>
                  <a:t>very</a:t>
                </a:r>
                <a:r>
                  <a:rPr lang="da-DK" sz="2000" dirty="0" smtClean="0"/>
                  <a:t> </a:t>
                </a:r>
                <a:r>
                  <a:rPr lang="da-DK" sz="2000" dirty="0" err="1" smtClean="0"/>
                  <a:t>anisotropic</a:t>
                </a:r>
                <a:r>
                  <a:rPr lang="da-DK" sz="2000" dirty="0" smtClean="0"/>
                  <a:t>)</a:t>
                </a:r>
                <a:endParaRPr lang="da-DK" sz="2000" dirty="0" smtClean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371600"/>
                <a:ext cx="8686800" cy="5349221"/>
              </a:xfrm>
              <a:prstGeom prst="rect">
                <a:avLst/>
              </a:prstGeom>
              <a:blipFill rotWithShape="1">
                <a:blip r:embed="rId3"/>
                <a:stretch>
                  <a:fillRect l="-772" t="-570" r="-702" b="-1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404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3" t="18046" r="19970" b="24474"/>
          <a:stretch/>
        </p:blipFill>
        <p:spPr>
          <a:xfrm>
            <a:off x="6553200" y="4172819"/>
            <a:ext cx="1433995" cy="132316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029200" y="4419600"/>
            <a:ext cx="2240997" cy="381000"/>
            <a:chOff x="5029200" y="4572000"/>
            <a:chExt cx="2240997" cy="381000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5867400" y="4842998"/>
              <a:ext cx="1402797" cy="1100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5029200" y="4572000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dirty="0" smtClean="0"/>
                <a:t>Real H pos</a:t>
              </a:r>
              <a:endParaRPr lang="da-DK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876800" y="4855601"/>
            <a:ext cx="2362200" cy="417793"/>
            <a:chOff x="4876800" y="5008001"/>
            <a:chExt cx="2362200" cy="417793"/>
          </a:xfrm>
        </p:grpSpPr>
        <p:cxnSp>
          <p:nvCxnSpPr>
            <p:cNvPr id="9" name="Straight Arrow Connector 8"/>
            <p:cNvCxnSpPr/>
            <p:nvPr/>
          </p:nvCxnSpPr>
          <p:spPr>
            <a:xfrm flipV="1">
              <a:off x="5867400" y="5008001"/>
              <a:ext cx="1371600" cy="973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876800" y="5056462"/>
              <a:ext cx="1752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dirty="0" err="1" smtClean="0"/>
                <a:t>Apparent</a:t>
              </a:r>
              <a:r>
                <a:rPr lang="da-DK" dirty="0" smtClean="0"/>
                <a:t> H pos</a:t>
              </a:r>
              <a:endParaRPr lang="da-DK" dirty="0"/>
            </a:p>
          </p:txBody>
        </p:sp>
      </p:grpSp>
    </p:spTree>
    <p:extLst>
      <p:ext uri="{BB962C8B-B14F-4D97-AF65-F5344CB8AC3E}">
        <p14:creationId xmlns:p14="http://schemas.microsoft.com/office/powerpoint/2010/main" val="30251784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Hydrogen and X-</a:t>
            </a:r>
            <a:r>
              <a:rPr lang="da-DK" dirty="0" err="1" smtClean="0"/>
              <a:t>rays</a:t>
            </a:r>
            <a:endParaRPr lang="da-DK" dirty="0"/>
          </a:p>
        </p:txBody>
      </p:sp>
      <p:sp>
        <p:nvSpPr>
          <p:cNvPr id="3" name="Rectangle 2"/>
          <p:cNvSpPr/>
          <p:nvPr/>
        </p:nvSpPr>
        <p:spPr>
          <a:xfrm>
            <a:off x="219694" y="1524000"/>
            <a:ext cx="8686800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da-DK" sz="2000" dirty="0" smtClean="0"/>
              <a:t>In </a:t>
            </a:r>
            <a:r>
              <a:rPr lang="da-DK" sz="2000" dirty="0" err="1" smtClean="0"/>
              <a:t>fact</a:t>
            </a:r>
            <a:r>
              <a:rPr lang="da-DK" sz="2000" dirty="0" smtClean="0"/>
              <a:t>, if H-atoms </a:t>
            </a:r>
            <a:r>
              <a:rPr lang="da-DK" sz="2000" dirty="0" err="1" smtClean="0"/>
              <a:t>are</a:t>
            </a:r>
            <a:r>
              <a:rPr lang="da-DK" sz="2000" dirty="0" smtClean="0"/>
              <a:t> not </a:t>
            </a:r>
            <a:r>
              <a:rPr lang="da-DK" sz="2000" dirty="0" err="1" smtClean="0"/>
              <a:t>properly</a:t>
            </a:r>
            <a:r>
              <a:rPr lang="da-DK" sz="2000" dirty="0" smtClean="0"/>
              <a:t> </a:t>
            </a:r>
            <a:r>
              <a:rPr lang="da-DK" sz="2000" dirty="0" err="1" smtClean="0"/>
              <a:t>paid</a:t>
            </a:r>
            <a:r>
              <a:rPr lang="da-DK" sz="2000" dirty="0" smtClean="0"/>
              <a:t> attention to, the </a:t>
            </a:r>
            <a:r>
              <a:rPr lang="da-DK" sz="2000" dirty="0" err="1" smtClean="0"/>
              <a:t>whole</a:t>
            </a:r>
            <a:r>
              <a:rPr lang="da-DK" sz="2000" dirty="0" smtClean="0"/>
              <a:t> resulting </a:t>
            </a:r>
            <a:r>
              <a:rPr lang="da-DK" sz="2000" dirty="0" err="1" smtClean="0"/>
              <a:t>electron</a:t>
            </a:r>
            <a:r>
              <a:rPr lang="da-DK" sz="2000" dirty="0" smtClean="0"/>
              <a:t> </a:t>
            </a:r>
            <a:r>
              <a:rPr lang="da-DK" sz="2000" dirty="0" err="1" smtClean="0"/>
              <a:t>density</a:t>
            </a:r>
            <a:r>
              <a:rPr lang="da-DK" sz="2000" dirty="0" smtClean="0"/>
              <a:t> model </a:t>
            </a:r>
            <a:r>
              <a:rPr lang="da-DK" sz="2000" dirty="0" err="1" smtClean="0"/>
              <a:t>may</a:t>
            </a:r>
            <a:r>
              <a:rPr lang="da-DK" sz="2000" dirty="0" smtClean="0"/>
              <a:t> </a:t>
            </a:r>
            <a:r>
              <a:rPr lang="da-DK" sz="2000" dirty="0" err="1" smtClean="0"/>
              <a:t>be</a:t>
            </a:r>
            <a:r>
              <a:rPr lang="da-DK" sz="2000" dirty="0" smtClean="0"/>
              <a:t> </a:t>
            </a:r>
            <a:r>
              <a:rPr lang="da-DK" sz="2000" dirty="0" err="1" smtClean="0"/>
              <a:t>affected</a:t>
            </a:r>
            <a:r>
              <a:rPr lang="da-DK" sz="2000" dirty="0" smtClean="0"/>
              <a:t>.</a:t>
            </a:r>
          </a:p>
          <a:p>
            <a:pPr lvl="0" algn="ctr"/>
            <a:endParaRPr lang="da-DK" sz="2000" dirty="0"/>
          </a:p>
          <a:p>
            <a:pPr lvl="0" algn="ctr"/>
            <a:endParaRPr lang="da-DK" sz="2000" dirty="0" smtClean="0"/>
          </a:p>
          <a:p>
            <a:pPr lvl="0" algn="ctr"/>
            <a:endParaRPr lang="da-DK" sz="2000" dirty="0" smtClean="0"/>
          </a:p>
          <a:p>
            <a:pPr lvl="0" algn="ctr"/>
            <a:endParaRPr lang="da-DK" sz="2000" dirty="0"/>
          </a:p>
          <a:p>
            <a:pPr lvl="0" algn="just"/>
            <a:endParaRPr lang="da-DK" sz="2000" dirty="0" smtClean="0"/>
          </a:p>
          <a:p>
            <a:pPr lvl="0" algn="just"/>
            <a:endParaRPr lang="da-DK" sz="2000" dirty="0"/>
          </a:p>
          <a:p>
            <a:pPr lvl="0" algn="just"/>
            <a:endParaRPr lang="da-DK" sz="2000" dirty="0" smtClean="0"/>
          </a:p>
          <a:p>
            <a:pPr lvl="0" algn="just"/>
            <a:endParaRPr lang="da-DK" sz="2000" dirty="0"/>
          </a:p>
          <a:p>
            <a:pPr lvl="0" algn="just"/>
            <a:endParaRPr lang="da-DK" sz="2000" dirty="0" smtClean="0"/>
          </a:p>
          <a:p>
            <a:pPr lvl="0" algn="just"/>
            <a:r>
              <a:rPr lang="da-DK" sz="1200" dirty="0" smtClean="0"/>
              <a:t>From Madsen </a:t>
            </a:r>
            <a:r>
              <a:rPr lang="da-DK" sz="1200" i="1" dirty="0" smtClean="0"/>
              <a:t>et al.</a:t>
            </a:r>
            <a:r>
              <a:rPr lang="da-DK" sz="1200" dirty="0" smtClean="0"/>
              <a:t>, Acta </a:t>
            </a:r>
            <a:r>
              <a:rPr lang="da-DK" sz="1200" dirty="0" err="1" smtClean="0"/>
              <a:t>Cryst</a:t>
            </a:r>
            <a:r>
              <a:rPr lang="da-DK" sz="1200" dirty="0" smtClean="0"/>
              <a:t>, A60, 2004, 550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209800"/>
            <a:ext cx="4028683" cy="25949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48200" y="2362200"/>
            <a:ext cx="39534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da-DK" dirty="0"/>
              <a:t>It is </a:t>
            </a:r>
            <a:r>
              <a:rPr lang="da-DK" dirty="0" err="1"/>
              <a:t>particularly</a:t>
            </a:r>
            <a:r>
              <a:rPr lang="da-DK" dirty="0"/>
              <a:t> </a:t>
            </a:r>
            <a:r>
              <a:rPr lang="da-DK" dirty="0" err="1"/>
              <a:t>damaging</a:t>
            </a:r>
            <a:r>
              <a:rPr lang="da-DK" dirty="0"/>
              <a:t> and </a:t>
            </a:r>
            <a:r>
              <a:rPr lang="da-DK" dirty="0" err="1"/>
              <a:t>critical</a:t>
            </a:r>
            <a:r>
              <a:rPr lang="da-DK" dirty="0"/>
              <a:t> </a:t>
            </a:r>
            <a:r>
              <a:rPr lang="da-DK" dirty="0" err="1"/>
              <a:t>when</a:t>
            </a:r>
            <a:r>
              <a:rPr lang="da-DK" dirty="0"/>
              <a:t> the </a:t>
            </a:r>
            <a:r>
              <a:rPr lang="da-DK" dirty="0" err="1"/>
              <a:t>subject</a:t>
            </a:r>
            <a:r>
              <a:rPr lang="da-DK" dirty="0"/>
              <a:t> of the </a:t>
            </a:r>
            <a:r>
              <a:rPr lang="da-DK" dirty="0" err="1"/>
              <a:t>study</a:t>
            </a:r>
            <a:r>
              <a:rPr lang="da-DK" dirty="0"/>
              <a:t> is dependent on an </a:t>
            </a:r>
            <a:r>
              <a:rPr lang="da-DK" dirty="0" err="1"/>
              <a:t>accurate</a:t>
            </a:r>
            <a:r>
              <a:rPr lang="da-DK" dirty="0"/>
              <a:t> determination of hydrogen parameters, </a:t>
            </a:r>
            <a:r>
              <a:rPr lang="da-DK" dirty="0" err="1"/>
              <a:t>which</a:t>
            </a:r>
            <a:r>
              <a:rPr lang="da-DK" dirty="0"/>
              <a:t> is the case for </a:t>
            </a:r>
            <a:endParaRPr lang="da-DK" dirty="0" smtClean="0"/>
          </a:p>
          <a:p>
            <a:pPr lvl="0" algn="ctr"/>
            <a:endParaRPr lang="da-DK" b="1" dirty="0" smtClean="0"/>
          </a:p>
          <a:p>
            <a:pPr lvl="0" algn="just"/>
            <a:r>
              <a:rPr lang="da-DK" b="1" dirty="0" smtClean="0"/>
              <a:t>HYDROGEN BONDS</a:t>
            </a:r>
            <a:endParaRPr lang="da-DK" dirty="0" smtClean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00223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Hydrogen </a:t>
            </a:r>
            <a:r>
              <a:rPr lang="da-DK" dirty="0" err="1" smtClean="0"/>
              <a:t>bonding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401888" y="2794000"/>
            <a:ext cx="4495800" cy="2778125"/>
            <a:chOff x="1584" y="864"/>
            <a:chExt cx="2832" cy="1750"/>
          </a:xfrm>
        </p:grpSpPr>
        <p:pic>
          <p:nvPicPr>
            <p:cNvPr id="6" name="Picture 5" descr="pot_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8" y="912"/>
              <a:ext cx="2304" cy="1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1584" y="864"/>
              <a:ext cx="28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b="1" dirty="0"/>
                <a:t>Potential energy curves</a:t>
              </a:r>
            </a:p>
          </p:txBody>
        </p:sp>
      </p:grp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304800" y="4394200"/>
            <a:ext cx="2590800" cy="1366838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AutoNum type="alphaLcParenR"/>
            </a:pPr>
            <a:r>
              <a:rPr lang="en-US" altLang="en-US"/>
              <a:t>Normal and weak HB with double well potential.</a:t>
            </a:r>
          </a:p>
          <a:p>
            <a:pPr algn="ctr">
              <a:spcBef>
                <a:spcPct val="50000"/>
              </a:spcBef>
            </a:pPr>
            <a:r>
              <a:rPr lang="en-US" altLang="en-US"/>
              <a:t>d(O---O) &gt; 2.65 </a:t>
            </a:r>
            <a:r>
              <a:rPr lang="da-DK" altLang="en-US"/>
              <a:t>Å</a:t>
            </a:r>
            <a:endParaRPr lang="en-US" altLang="en-US"/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3200400" y="5537200"/>
            <a:ext cx="2819400" cy="10922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b) Stronger, shorter with a low energy barrier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d(O---O) &gt; 2.5 </a:t>
            </a:r>
            <a:r>
              <a:rPr lang="da-DK" altLang="en-US"/>
              <a:t>Å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6400800" y="4394200"/>
            <a:ext cx="2590800" cy="1366838"/>
          </a:xfrm>
          <a:prstGeom prst="rect">
            <a:avLst/>
          </a:prstGeom>
          <a:noFill/>
          <a:ln w="38100">
            <a:solidFill>
              <a:srgbClr val="008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c) Very short and strong with no energy barrier</a:t>
            </a:r>
          </a:p>
          <a:p>
            <a:pPr>
              <a:spcBef>
                <a:spcPct val="50000"/>
              </a:spcBef>
            </a:pPr>
            <a:r>
              <a:rPr lang="da-DK" altLang="en-US"/>
              <a:t>d(O---O) </a:t>
            </a:r>
            <a:r>
              <a:rPr lang="en-US" altLang="en-US"/>
              <a:t>&lt; 2.5 </a:t>
            </a:r>
            <a:r>
              <a:rPr lang="da-DK" altLang="en-US"/>
              <a:t>Å</a:t>
            </a: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5289550" y="3305175"/>
            <a:ext cx="304800" cy="304800"/>
          </a:xfrm>
          <a:prstGeom prst="rect">
            <a:avLst/>
          </a:prstGeom>
          <a:noFill/>
          <a:ln w="38100">
            <a:solidFill>
              <a:srgbClr val="008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4191000" y="3305175"/>
            <a:ext cx="304800" cy="3048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15"/>
          <p:cNvSpPr>
            <a:spLocks noChangeArrowheads="1"/>
          </p:cNvSpPr>
          <p:nvPr/>
        </p:nvSpPr>
        <p:spPr bwMode="auto">
          <a:xfrm>
            <a:off x="3030538" y="3286125"/>
            <a:ext cx="304800" cy="304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19694" y="1219200"/>
                <a:ext cx="8686800" cy="17202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/>
                <a:r>
                  <a:rPr lang="da-DK" sz="2000" dirty="0" smtClean="0"/>
                  <a:t>Hydrogen </a:t>
                </a:r>
                <a:r>
                  <a:rPr lang="da-DK" sz="2000" dirty="0" err="1" smtClean="0"/>
                  <a:t>bonds</a:t>
                </a:r>
                <a:r>
                  <a:rPr lang="da-DK" sz="2000" dirty="0" smtClean="0"/>
                  <a:t> </a:t>
                </a:r>
                <a:r>
                  <a:rPr lang="da-DK" sz="2000" dirty="0" err="1" smtClean="0"/>
                  <a:t>are</a:t>
                </a:r>
                <a:r>
                  <a:rPr lang="da-DK" sz="2000" dirty="0" smtClean="0"/>
                  <a:t> </a:t>
                </a:r>
                <a:r>
                  <a:rPr lang="da-DK" sz="2000" dirty="0" err="1" smtClean="0"/>
                  <a:t>characterized</a:t>
                </a:r>
                <a:r>
                  <a:rPr lang="da-DK" sz="2000" dirty="0" smtClean="0"/>
                  <a:t> (for the most part) by a hydrogen atom </a:t>
                </a:r>
                <a:r>
                  <a:rPr lang="da-DK" sz="2000" dirty="0" err="1" smtClean="0"/>
                  <a:t>bonded</a:t>
                </a:r>
                <a:r>
                  <a:rPr lang="da-DK" sz="2000" dirty="0" smtClean="0"/>
                  <a:t> to a more </a:t>
                </a:r>
                <a:r>
                  <a:rPr lang="da-DK" sz="2000" dirty="0" err="1" smtClean="0"/>
                  <a:t>electronegative</a:t>
                </a:r>
                <a:r>
                  <a:rPr lang="da-DK" sz="2000" dirty="0" smtClean="0"/>
                  <a:t> atom, the donor atom, </a:t>
                </a:r>
                <a:r>
                  <a:rPr lang="da-DK" sz="2000" dirty="0" err="1" smtClean="0"/>
                  <a:t>creating</a:t>
                </a:r>
                <a:r>
                  <a:rPr lang="da-DK" sz="2000" dirty="0"/>
                  <a:t> </a:t>
                </a:r>
                <a:r>
                  <a:rPr lang="da-DK" sz="2000" dirty="0" err="1" smtClean="0"/>
                  <a:t>this</a:t>
                </a:r>
                <a:r>
                  <a:rPr lang="da-DK" sz="2000" dirty="0" smtClean="0"/>
                  <a:t> situation:</a:t>
                </a:r>
              </a:p>
              <a:p>
                <a:pPr lvl="0" algn="ctr"/>
                <a:r>
                  <a:rPr lang="da-DK" sz="20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a-DK" sz="20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da-DK" sz="2000" b="0" i="0" smtClean="0">
                            <a:latin typeface="Cambria Math"/>
                          </a:rPr>
                          <m:t>D</m:t>
                        </m:r>
                      </m:e>
                      <m:sup>
                        <m:r>
                          <a:rPr lang="da-DK" sz="2000" b="0" i="1" smtClean="0"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da-DK" sz="2000" b="0" i="1" smtClean="0">
                            <a:latin typeface="Cambria Math"/>
                            <a:ea typeface="Cambria Math"/>
                          </a:rPr>
                          <m:t>−</m:t>
                        </m:r>
                      </m:sup>
                    </m:sSup>
                    <m:r>
                      <a:rPr lang="da-DK" sz="2000" b="0" i="1" smtClean="0">
                        <a:latin typeface="Cambria Math"/>
                        <a:ea typeface="Cambria Math"/>
                      </a:rPr>
                      <m:t>−</m:t>
                    </m:r>
                    <m:sSup>
                      <m:sSupPr>
                        <m:ctrlPr>
                          <a:rPr lang="da-DK" sz="2000" i="1"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da-DK" sz="2000" b="0" i="0" smtClean="0">
                            <a:latin typeface="Cambria Math"/>
                          </a:rPr>
                          <m:t>H</m:t>
                        </m:r>
                      </m:e>
                      <m:sup>
                        <m:r>
                          <a:rPr lang="da-DK" sz="2000" i="1"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da-DK" sz="2000" b="0" i="1" smtClean="0">
                            <a:latin typeface="Cambria Math"/>
                            <a:ea typeface="Cambria Math"/>
                          </a:rPr>
                          <m:t>+</m:t>
                        </m:r>
                      </m:sup>
                    </m:sSup>
                  </m:oMath>
                </a14:m>
                <a:r>
                  <a:rPr lang="da-DK" sz="2000" dirty="0" smtClean="0"/>
                  <a:t>. </a:t>
                </a:r>
              </a:p>
              <a:p>
                <a:pPr lvl="0" algn="just"/>
                <a:r>
                  <a:rPr lang="da-DK" sz="2000" dirty="0" smtClean="0"/>
                  <a:t>The positive hydrogen is </a:t>
                </a:r>
                <a:r>
                  <a:rPr lang="da-DK" sz="2000" dirty="0" err="1" smtClean="0"/>
                  <a:t>attracted</a:t>
                </a:r>
                <a:r>
                  <a:rPr lang="da-DK" sz="2000" dirty="0" smtClean="0"/>
                  <a:t> to negative ”partners” in the </a:t>
                </a:r>
                <a:r>
                  <a:rPr lang="da-DK" sz="2000" dirty="0" err="1" smtClean="0"/>
                  <a:t>vicinity</a:t>
                </a:r>
                <a:r>
                  <a:rPr lang="da-DK" sz="2000" dirty="0" smtClean="0"/>
                  <a:t>, and the HB is </a:t>
                </a:r>
                <a:r>
                  <a:rPr lang="da-DK" sz="2000" dirty="0" err="1" smtClean="0"/>
                  <a:t>formed</a:t>
                </a:r>
                <a:r>
                  <a:rPr lang="da-DK" sz="2000" dirty="0" smtClean="0"/>
                  <a:t>: </a:t>
                </a:r>
                <a:r>
                  <a:rPr lang="da-DK" sz="2000" dirty="0"/>
                  <a:t> </a:t>
                </a:r>
                <a:r>
                  <a:rPr lang="da-DK" sz="2000" dirty="0" smtClean="0"/>
                  <a:t>        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a-DK" sz="2000" i="1"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da-DK" sz="2000">
                            <a:latin typeface="Cambria Math"/>
                          </a:rPr>
                          <m:t>D</m:t>
                        </m:r>
                      </m:e>
                      <m:sup>
                        <m:r>
                          <a:rPr lang="da-DK" sz="2000" i="1"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da-DK" sz="2000" i="1">
                            <a:latin typeface="Cambria Math"/>
                            <a:ea typeface="Cambria Math"/>
                          </a:rPr>
                          <m:t>−</m:t>
                        </m:r>
                      </m:sup>
                    </m:sSup>
                    <m:r>
                      <a:rPr lang="da-DK" sz="2000" i="1">
                        <a:latin typeface="Cambria Math"/>
                        <a:ea typeface="Cambria Math"/>
                      </a:rPr>
                      <m:t>−</m:t>
                    </m:r>
                    <m:sSup>
                      <m:sSupPr>
                        <m:ctrlPr>
                          <a:rPr lang="da-DK" sz="2000" i="1"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da-DK" sz="2000">
                            <a:latin typeface="Cambria Math"/>
                          </a:rPr>
                          <m:t>H</m:t>
                        </m:r>
                      </m:e>
                      <m:sup>
                        <m:r>
                          <a:rPr lang="da-DK" sz="2000" i="1"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da-DK" sz="2000" i="1">
                            <a:latin typeface="Cambria Math"/>
                            <a:ea typeface="Cambria Math"/>
                          </a:rPr>
                          <m:t>+</m:t>
                        </m:r>
                      </m:sup>
                    </m:sSup>
                    <m:r>
                      <a:rPr lang="da-DK" sz="2000" i="1" smtClean="0">
                        <a:latin typeface="Cambria Math"/>
                        <a:ea typeface="Cambria Math"/>
                      </a:rPr>
                      <m:t>⋯</m:t>
                    </m:r>
                    <m:sSup>
                      <m:sSupPr>
                        <m:ctrlPr>
                          <a:rPr lang="da-DK" sz="20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da-DK" sz="2000" b="0" i="0" smtClean="0">
                            <a:latin typeface="Cambria Math"/>
                            <a:ea typeface="Cambria Math"/>
                          </a:rPr>
                          <m:t>A</m:t>
                        </m:r>
                      </m:e>
                      <m:sup>
                        <m:r>
                          <a:rPr lang="da-DK" sz="2000" i="1"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da-DK" sz="2000" b="0" i="1" smtClean="0">
                            <a:latin typeface="Cambria Math"/>
                            <a:ea typeface="Cambria Math"/>
                          </a:rPr>
                          <m:t>−</m:t>
                        </m:r>
                      </m:sup>
                    </m:sSup>
                  </m:oMath>
                </a14:m>
                <a:endParaRPr lang="da-DK" sz="2000" dirty="0" smtClean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94" y="1219200"/>
                <a:ext cx="8686800" cy="1720279"/>
              </a:xfrm>
              <a:prstGeom prst="rect">
                <a:avLst/>
              </a:prstGeom>
              <a:blipFill rotWithShape="1">
                <a:blip r:embed="rId4"/>
                <a:stretch>
                  <a:fillRect l="-702" t="-1773" r="-772" b="-212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89891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dirty="0" smtClean="0"/>
              <a:t>HB type?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95300" y="1219200"/>
            <a:ext cx="8343900" cy="140811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2000" dirty="0" smtClean="0"/>
              <a:t>One interesting way to discover which of the previous types a particular HB belongs to is to remove the H-atom and calculate the Fourier coefficients from such a model. One example shown here is from neutron data, showing neutron data for </a:t>
            </a:r>
            <a:r>
              <a:rPr lang="en-US" altLang="en-US" sz="2000" dirty="0" err="1" smtClean="0"/>
              <a:t>benzoylacetone</a:t>
            </a:r>
            <a:r>
              <a:rPr lang="en-US" altLang="en-US" sz="2000" dirty="0" smtClean="0"/>
              <a:t>, hydrogenated and </a:t>
            </a:r>
            <a:r>
              <a:rPr lang="en-US" altLang="en-US" sz="2000" dirty="0" err="1" smtClean="0"/>
              <a:t>deuterated</a:t>
            </a:r>
            <a:r>
              <a:rPr lang="en-US" altLang="en-US" sz="2000" dirty="0" smtClean="0"/>
              <a:t> – which is which?</a:t>
            </a:r>
          </a:p>
        </p:txBody>
      </p:sp>
      <p:grpSp>
        <p:nvGrpSpPr>
          <p:cNvPr id="6" name="Group 7"/>
          <p:cNvGrpSpPr>
            <a:grpSpLocks/>
          </p:cNvGrpSpPr>
          <p:nvPr/>
        </p:nvGrpSpPr>
        <p:grpSpPr bwMode="auto">
          <a:xfrm>
            <a:off x="1847850" y="3003550"/>
            <a:ext cx="6216650" cy="3016250"/>
            <a:chOff x="1172" y="1152"/>
            <a:chExt cx="3916" cy="1900"/>
          </a:xfrm>
        </p:grpSpPr>
        <p:pic>
          <p:nvPicPr>
            <p:cNvPr id="7" name="Picture 5" descr="DBA_diffFour_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2" y="1152"/>
              <a:ext cx="1900" cy="1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6" descr="HBA_diffFou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8" y="1156"/>
              <a:ext cx="1900" cy="1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428041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Hydrogen </a:t>
            </a:r>
            <a:r>
              <a:rPr lang="da-DK" dirty="0" err="1" smtClean="0"/>
              <a:t>bonding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2287588" y="1371600"/>
            <a:ext cx="5334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b="1"/>
              <a:t>Classification schemes by Gilli </a:t>
            </a:r>
            <a:r>
              <a:rPr lang="en-US" altLang="en-US" b="1" i="1"/>
              <a:t>et al. </a:t>
            </a:r>
          </a:p>
        </p:txBody>
      </p:sp>
      <p:grpSp>
        <p:nvGrpSpPr>
          <p:cNvPr id="15" name="Group 15"/>
          <p:cNvGrpSpPr>
            <a:grpSpLocks/>
          </p:cNvGrpSpPr>
          <p:nvPr/>
        </p:nvGrpSpPr>
        <p:grpSpPr bwMode="auto">
          <a:xfrm>
            <a:off x="609600" y="2246313"/>
            <a:ext cx="2057400" cy="2173287"/>
            <a:chOff x="2473" y="1392"/>
            <a:chExt cx="1296" cy="1369"/>
          </a:xfrm>
        </p:grpSpPr>
        <p:pic>
          <p:nvPicPr>
            <p:cNvPr id="16" name="Picture 12" descr="d1-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3" y="1776"/>
              <a:ext cx="1296" cy="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 Box 14"/>
            <p:cNvSpPr txBox="1">
              <a:spLocks noChangeArrowheads="1"/>
            </p:cNvSpPr>
            <p:nvPr/>
          </p:nvSpPr>
          <p:spPr bwMode="auto">
            <a:xfrm>
              <a:off x="2641" y="1392"/>
              <a:ext cx="9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/>
                <a:t>RAHB</a:t>
              </a:r>
            </a:p>
          </p:txBody>
        </p:sp>
      </p:grpSp>
      <p:sp>
        <p:nvSpPr>
          <p:cNvPr id="18" name="Text Box 18"/>
          <p:cNvSpPr txBox="1">
            <a:spLocks noChangeArrowheads="1"/>
          </p:cNvSpPr>
          <p:nvPr/>
        </p:nvSpPr>
        <p:spPr bwMode="auto">
          <a:xfrm>
            <a:off x="3810000" y="2209800"/>
            <a:ext cx="1524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/>
              <a:t>(</a:t>
            </a:r>
            <a:r>
              <a:rPr lang="en-US" altLang="en-US">
                <a:sym typeface="Symbol" pitchFamily="18" charset="2"/>
              </a:rPr>
              <a:t>-</a:t>
            </a:r>
            <a:r>
              <a:rPr lang="en-US" altLang="en-US"/>
              <a:t>)CAHB</a:t>
            </a:r>
          </a:p>
        </p:txBody>
      </p:sp>
      <p:sp>
        <p:nvSpPr>
          <p:cNvPr id="19" name="Text Box 23"/>
          <p:cNvSpPr txBox="1">
            <a:spLocks noChangeArrowheads="1"/>
          </p:cNvSpPr>
          <p:nvPr/>
        </p:nvSpPr>
        <p:spPr bwMode="auto">
          <a:xfrm>
            <a:off x="3429000" y="2971800"/>
            <a:ext cx="2286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/>
              <a:t>[O---H---O]</a:t>
            </a:r>
            <a:r>
              <a:rPr lang="en-US" altLang="en-US" baseline="30000"/>
              <a:t>-</a:t>
            </a:r>
            <a:endParaRPr lang="en-US" altLang="en-US"/>
          </a:p>
        </p:txBody>
      </p:sp>
      <p:sp>
        <p:nvSpPr>
          <p:cNvPr id="20" name="Text Box 26"/>
          <p:cNvSpPr txBox="1">
            <a:spLocks noChangeArrowheads="1"/>
          </p:cNvSpPr>
          <p:nvPr/>
        </p:nvSpPr>
        <p:spPr bwMode="auto">
          <a:xfrm>
            <a:off x="6400800" y="2209800"/>
            <a:ext cx="1524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/>
              <a:t>(</a:t>
            </a:r>
            <a:r>
              <a:rPr lang="en-US" altLang="en-US">
                <a:sym typeface="Symbol" pitchFamily="18" charset="2"/>
              </a:rPr>
              <a:t>+</a:t>
            </a:r>
            <a:r>
              <a:rPr lang="en-US" altLang="en-US"/>
              <a:t>)CAHB</a:t>
            </a:r>
          </a:p>
        </p:txBody>
      </p:sp>
      <p:sp>
        <p:nvSpPr>
          <p:cNvPr id="21" name="Text Box 27"/>
          <p:cNvSpPr txBox="1">
            <a:spLocks noChangeArrowheads="1"/>
          </p:cNvSpPr>
          <p:nvPr/>
        </p:nvSpPr>
        <p:spPr bwMode="auto">
          <a:xfrm>
            <a:off x="6019800" y="2971800"/>
            <a:ext cx="2286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/>
              <a:t>[O---H---O]</a:t>
            </a:r>
            <a:r>
              <a:rPr lang="en-US" altLang="en-US" baseline="30000"/>
              <a:t>+</a:t>
            </a:r>
            <a:endParaRPr lang="en-US" altLang="en-US"/>
          </a:p>
        </p:txBody>
      </p:sp>
      <p:pic>
        <p:nvPicPr>
          <p:cNvPr id="22" name="Picture 28" descr="DMANH_sketc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00" b="7854"/>
          <a:stretch>
            <a:fillRect/>
          </a:stretch>
        </p:blipFill>
        <p:spPr bwMode="auto">
          <a:xfrm>
            <a:off x="3886200" y="3581400"/>
            <a:ext cx="14478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9" descr="DMANH_sketc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0" r="34399" b="7854"/>
          <a:stretch>
            <a:fillRect/>
          </a:stretch>
        </p:blipFill>
        <p:spPr bwMode="auto">
          <a:xfrm>
            <a:off x="6324600" y="3505200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 Box 30"/>
          <p:cNvSpPr txBox="1">
            <a:spLocks noChangeArrowheads="1"/>
          </p:cNvSpPr>
          <p:nvPr/>
        </p:nvSpPr>
        <p:spPr bwMode="auto">
          <a:xfrm>
            <a:off x="7162800" y="3429000"/>
            <a:ext cx="304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+</a:t>
            </a:r>
          </a:p>
        </p:txBody>
      </p:sp>
      <p:sp>
        <p:nvSpPr>
          <p:cNvPr id="25" name="Text Box 31"/>
          <p:cNvSpPr txBox="1">
            <a:spLocks noChangeArrowheads="1"/>
          </p:cNvSpPr>
          <p:nvPr/>
        </p:nvSpPr>
        <p:spPr bwMode="auto">
          <a:xfrm>
            <a:off x="4495800" y="3352800"/>
            <a:ext cx="304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-</a:t>
            </a:r>
          </a:p>
        </p:txBody>
      </p:sp>
      <p:sp>
        <p:nvSpPr>
          <p:cNvPr id="26" name="Text Box 13"/>
          <p:cNvSpPr txBox="1">
            <a:spLocks noChangeArrowheads="1"/>
          </p:cNvSpPr>
          <p:nvPr/>
        </p:nvSpPr>
        <p:spPr bwMode="auto">
          <a:xfrm>
            <a:off x="609600" y="5334000"/>
            <a:ext cx="70866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200" dirty="0"/>
              <a:t>From </a:t>
            </a:r>
            <a:r>
              <a:rPr lang="en-US" altLang="en-US" sz="1200" dirty="0" err="1"/>
              <a:t>Gilli</a:t>
            </a:r>
            <a:r>
              <a:rPr lang="en-US" altLang="en-US" sz="1200" dirty="0"/>
              <a:t> et al., </a:t>
            </a:r>
            <a:r>
              <a:rPr lang="en-US" altLang="en-US" sz="1200" i="1" dirty="0"/>
              <a:t>JACS</a:t>
            </a:r>
            <a:r>
              <a:rPr lang="en-US" altLang="en-US" sz="1200" dirty="0"/>
              <a:t>, </a:t>
            </a:r>
            <a:r>
              <a:rPr lang="en-US" altLang="en-US" sz="1200" b="1" dirty="0"/>
              <a:t>2004</a:t>
            </a:r>
            <a:r>
              <a:rPr lang="en-US" altLang="en-US" sz="1200" dirty="0"/>
              <a:t>, </a:t>
            </a:r>
            <a:r>
              <a:rPr lang="en-US" altLang="en-US" sz="1200" i="1" dirty="0"/>
              <a:t>126</a:t>
            </a:r>
            <a:r>
              <a:rPr lang="en-US" altLang="en-US" sz="1200" dirty="0"/>
              <a:t>, 3845 and references therein.</a:t>
            </a:r>
          </a:p>
        </p:txBody>
      </p:sp>
    </p:spTree>
    <p:extLst>
      <p:ext uri="{BB962C8B-B14F-4D97-AF65-F5344CB8AC3E}">
        <p14:creationId xmlns:p14="http://schemas.microsoft.com/office/powerpoint/2010/main" val="193991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Hydrogen </a:t>
            </a:r>
            <a:r>
              <a:rPr lang="da-DK" dirty="0" err="1" smtClean="0"/>
              <a:t>bonding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 Box 7"/>
              <p:cNvSpPr txBox="1">
                <a:spLocks noChangeArrowheads="1"/>
              </p:cNvSpPr>
              <p:nvPr/>
            </p:nvSpPr>
            <p:spPr bwMode="auto">
              <a:xfrm>
                <a:off x="2743200" y="1447800"/>
                <a:ext cx="6172200" cy="15109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altLang="en-US" sz="2000" b="0" i="1" smtClean="0">
                          <a:latin typeface="Cambria Math"/>
                        </a:rPr>
                        <m:t>𝑄</m:t>
                      </m:r>
                      <m:r>
                        <a:rPr lang="da-DK" altLang="en-US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da-DK" altLang="en-US" sz="20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altLang="en-US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da-DK" altLang="en-US" sz="2000" b="0" i="1" smtClean="0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da-DK" altLang="en-US" sz="20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da-DK" altLang="en-US" sz="20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da-DK" alt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da-DK" altLang="en-US" sz="2000" i="1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da-DK" altLang="en-US" sz="2000" b="0" i="1" smtClean="0"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da-DK" altLang="en-US" sz="20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da-DK" alt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alt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da-DK" altLang="en-US" sz="2000" i="1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da-DK" altLang="en-US" sz="20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da-DK" altLang="en-US" sz="20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da-DK" alt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da-DK" altLang="en-US" sz="2000" i="1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da-DK" altLang="en-US" sz="2000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en-US" sz="2000" dirty="0" smtClean="0">
                  <a:sym typeface="Symbol" pitchFamily="18" charset="2"/>
                </a:endParaRPr>
              </a:p>
              <a:p>
                <a:pPr algn="just">
                  <a:spcBef>
                    <a:spcPct val="50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smtClean="0">
                            <a:latin typeface="Cambria Math"/>
                            <a:ea typeface="Cambria Math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/>
                            <a:ea typeface="Cambria Math"/>
                            <a:sym typeface="Symbol" pitchFamily="18" charset="2"/>
                          </a:rPr>
                          <m:t>𝜆</m:t>
                        </m:r>
                      </m:e>
                      <m:sub>
                        <m:r>
                          <a:rPr lang="da-DK" altLang="en-US" sz="2000" b="0" i="1" smtClean="0">
                            <a:latin typeface="Cambria Math"/>
                            <a:ea typeface="Cambria Math"/>
                            <a:sym typeface="Symbol" pitchFamily="18" charset="2"/>
                          </a:rPr>
                          <m:t>𝑒𝑥𝑝</m:t>
                        </m:r>
                      </m:sub>
                    </m:sSub>
                    <m:r>
                      <a:rPr lang="da-DK" altLang="en-US" sz="2000" b="0" i="1" smtClean="0">
                        <a:latin typeface="Cambria Math"/>
                        <a:ea typeface="Cambria Math"/>
                        <a:sym typeface="Symbol" pitchFamily="18" charset="2"/>
                      </a:rPr>
                      <m:t>=0.5∙</m:t>
                    </m:r>
                    <m:d>
                      <m:dPr>
                        <m:ctrlPr>
                          <a:rPr lang="da-DK" altLang="en-US" sz="2000" b="0" i="1" smtClean="0">
                            <a:latin typeface="Cambria Math"/>
                            <a:ea typeface="Cambria Math"/>
                            <a:sym typeface="Symbol" pitchFamily="18" charset="2"/>
                          </a:rPr>
                        </m:ctrlPr>
                      </m:dPr>
                      <m:e>
                        <m:r>
                          <a:rPr lang="da-DK" altLang="en-US" sz="2000" b="0" i="1" smtClean="0">
                            <a:latin typeface="Cambria Math"/>
                            <a:ea typeface="Cambria Math"/>
                            <a:sym typeface="Symbol" pitchFamily="18" charset="2"/>
                          </a:rPr>
                          <m:t>1−</m:t>
                        </m:r>
                        <m:f>
                          <m:fPr>
                            <m:type m:val="skw"/>
                            <m:ctrlPr>
                              <a:rPr lang="da-DK" altLang="en-US" sz="2000" b="0" i="1" smtClean="0">
                                <a:latin typeface="Cambria Math"/>
                                <a:ea typeface="Cambria Math"/>
                                <a:sym typeface="Symbol" pitchFamily="18" charset="2"/>
                              </a:rPr>
                            </m:ctrlPr>
                          </m:fPr>
                          <m:num>
                            <m:r>
                              <a:rPr lang="da-DK" altLang="en-US" sz="2000" b="0" i="1" smtClean="0">
                                <a:latin typeface="Cambria Math"/>
                                <a:ea typeface="Cambria Math"/>
                                <a:sym typeface="Symbol" pitchFamily="18" charset="2"/>
                              </a:rPr>
                              <m:t>𝑄</m:t>
                            </m:r>
                          </m:num>
                          <m:den>
                            <m:r>
                              <a:rPr lang="da-DK" altLang="en-US" sz="2000" b="0" i="1" smtClean="0">
                                <a:latin typeface="Cambria Math"/>
                                <a:ea typeface="Cambria Math"/>
                                <a:sym typeface="Symbol" pitchFamily="18" charset="2"/>
                              </a:rPr>
                              <m:t>0.32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en-US" sz="2000" dirty="0" smtClean="0">
                    <a:ea typeface="NSimSun" pitchFamily="49" charset="-122"/>
                    <a:cs typeface="Arial" pitchFamily="34" charset="0"/>
                    <a:sym typeface="Symbol" pitchFamily="18" charset="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smtClean="0">
                            <a:latin typeface="Cambria Math"/>
                            <a:ea typeface="Cambria Math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/>
                            <a:ea typeface="Cambria Math"/>
                            <a:sym typeface="Symbol" pitchFamily="18" charset="2"/>
                          </a:rPr>
                          <m:t>𝜆</m:t>
                        </m:r>
                      </m:e>
                      <m:sub>
                        <m:r>
                          <a:rPr lang="da-DK" altLang="en-US" sz="2000" b="0" i="1" smtClean="0">
                            <a:latin typeface="Cambria Math"/>
                            <a:ea typeface="Cambria Math"/>
                            <a:sym typeface="Symbol" pitchFamily="18" charset="2"/>
                          </a:rPr>
                          <m:t>𝑒𝑥𝑝</m:t>
                        </m:r>
                      </m:sub>
                    </m:sSub>
                    <m:r>
                      <a:rPr lang="da-DK" altLang="en-US" sz="2000" b="0" i="1" smtClean="0">
                        <a:latin typeface="Cambria Math"/>
                        <a:ea typeface="Cambria Math"/>
                        <a:sym typeface="Symbol" pitchFamily="18" charset="2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a-DK" altLang="en-US" sz="2000" b="0" i="1" smtClean="0">
                            <a:latin typeface="Cambria Math"/>
                            <a:ea typeface="Cambria Math"/>
                            <a:sym typeface="Symbol" pitchFamily="18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a-DK" altLang="en-US" sz="2000" b="0" i="1" smtClean="0">
                                <a:latin typeface="Cambria Math"/>
                                <a:ea typeface="Cambria Math"/>
                                <a:sym typeface="Symbol" pitchFamily="18" charset="2"/>
                              </a:rPr>
                            </m:ctrlPr>
                          </m:eqArrPr>
                          <m:e>
                            <m:r>
                              <a:rPr lang="da-DK" altLang="en-US" sz="2000" b="0" i="1" smtClean="0">
                                <a:latin typeface="Cambria Math"/>
                                <a:ea typeface="Cambria Math"/>
                                <a:sym typeface="Symbol" pitchFamily="18" charset="2"/>
                              </a:rPr>
                              <m:t>0.5:</m:t>
                            </m:r>
                            <m:r>
                              <m:rPr>
                                <m:nor/>
                              </m:rPr>
                              <a:rPr lang="da-DK" altLang="en-US" sz="2000" b="0" i="0" smtClean="0">
                                <a:latin typeface="Cambria Math"/>
                                <a:ea typeface="Cambria Math"/>
                                <a:sym typeface="Symbol" pitchFamily="18" charset="2"/>
                              </a:rPr>
                              <m:t>fully</m:t>
                            </m:r>
                            <m:r>
                              <m:rPr>
                                <m:nor/>
                              </m:rPr>
                              <a:rPr lang="da-DK" altLang="en-US" sz="2000" b="0" i="0" smtClean="0">
                                <a:latin typeface="Cambria Math"/>
                                <a:ea typeface="Cambria Math"/>
                                <a:sym typeface="Symbol" pitchFamily="18" charset="2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da-DK" altLang="en-US" sz="2000" b="0" i="0" smtClean="0">
                                <a:latin typeface="Cambria Math"/>
                                <a:ea typeface="Cambria Math"/>
                                <a:sym typeface="Symbol" pitchFamily="18" charset="2"/>
                              </a:rPr>
                              <m:t>delocalized</m:t>
                            </m:r>
                          </m:e>
                          <m:e>
                            <m:r>
                              <a:rPr lang="da-DK" altLang="en-US" sz="2000" b="0" i="1" smtClean="0">
                                <a:latin typeface="Cambria Math"/>
                                <a:ea typeface="Cambria Math"/>
                                <a:sym typeface="Symbol" pitchFamily="18" charset="2"/>
                              </a:rPr>
                              <m:t>0 </m:t>
                            </m:r>
                            <m:r>
                              <m:rPr>
                                <m:nor/>
                              </m:rPr>
                              <a:rPr lang="da-DK" altLang="en-US" sz="2000" b="0" i="0" smtClean="0">
                                <a:latin typeface="Cambria Math"/>
                                <a:ea typeface="Cambria Math"/>
                                <a:sym typeface="Symbol" pitchFamily="18" charset="2"/>
                              </a:rPr>
                              <m:t>or</m:t>
                            </m:r>
                            <m:r>
                              <a:rPr lang="da-DK" altLang="en-US" sz="2000" b="0" i="1" smtClean="0">
                                <a:latin typeface="Cambria Math"/>
                                <a:ea typeface="Cambria Math"/>
                                <a:sym typeface="Symbol" pitchFamily="18" charset="2"/>
                              </a:rPr>
                              <m:t> 1:</m:t>
                            </m:r>
                            <m:r>
                              <m:rPr>
                                <m:nor/>
                              </m:rPr>
                              <a:rPr lang="da-DK" altLang="en-US" sz="2000" b="0" i="0" smtClean="0">
                                <a:latin typeface="Cambria Math"/>
                                <a:ea typeface="Cambria Math"/>
                                <a:sym typeface="Symbol" pitchFamily="18" charset="2"/>
                              </a:rPr>
                              <m:t>localized</m:t>
                            </m:r>
                          </m:e>
                        </m:eqArr>
                      </m:e>
                    </m:d>
                  </m:oMath>
                </a14:m>
                <a:endParaRPr lang="da-DK" altLang="en-US" sz="2000" b="0" dirty="0" smtClean="0">
                  <a:ea typeface="Cambria Math"/>
                  <a:sym typeface="Symbol" pitchFamily="18" charset="2"/>
                </a:endParaRPr>
              </a:p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i="1">
                              <a:latin typeface="Cambria Math"/>
                              <a:ea typeface="Cambria Math"/>
                              <a:sym typeface="Symbol" pitchFamily="18" charset="2"/>
                            </a:rPr>
                          </m:ctrlPr>
                        </m:sSubPr>
                        <m:e>
                          <m:r>
                            <a:rPr lang="en-US" altLang="en-US" sz="2000" i="1">
                              <a:latin typeface="Cambria Math"/>
                              <a:ea typeface="Cambria Math"/>
                              <a:sym typeface="Symbol" pitchFamily="18" charset="2"/>
                            </a:rPr>
                            <m:t>𝜆</m:t>
                          </m:r>
                        </m:e>
                        <m:sub>
                          <m:r>
                            <a:rPr lang="da-DK" altLang="en-US" sz="2000" b="0" i="1" smtClean="0">
                              <a:latin typeface="Cambria Math"/>
                              <a:ea typeface="Cambria Math"/>
                              <a:sym typeface="Symbol" pitchFamily="18" charset="2"/>
                            </a:rPr>
                            <m:t>𝑐𝑎𝑙𝑐</m:t>
                          </m:r>
                        </m:sub>
                      </m:sSub>
                      <m:r>
                        <a:rPr lang="da-DK" altLang="en-US" sz="2000" i="1">
                          <a:latin typeface="Cambria Math"/>
                          <a:ea typeface="Cambria Math"/>
                          <a:sym typeface="Symbol" pitchFamily="18" charset="2"/>
                        </a:rPr>
                        <m:t>=</m:t>
                      </m:r>
                      <m:r>
                        <a:rPr lang="da-DK" altLang="en-US" sz="2000" b="0" i="1" smtClean="0">
                          <a:latin typeface="Cambria Math"/>
                          <a:ea typeface="Cambria Math"/>
                          <a:sym typeface="Symbol" pitchFamily="18" charset="2"/>
                        </a:rPr>
                        <m:t>3.47</m:t>
                      </m:r>
                      <m:d>
                        <m:dPr>
                          <m:ctrlPr>
                            <a:rPr lang="da-DK" altLang="en-US" sz="2000" b="0" i="1" smtClean="0">
                              <a:latin typeface="Cambria Math"/>
                              <a:ea typeface="Cambria Math"/>
                              <a:sym typeface="Symbol" pitchFamily="18" charset="2"/>
                            </a:rPr>
                          </m:ctrlPr>
                        </m:dPr>
                        <m:e>
                          <m:r>
                            <a:rPr lang="da-DK" altLang="en-US" sz="2000" b="0" i="1" smtClean="0">
                              <a:latin typeface="Cambria Math"/>
                              <a:ea typeface="Cambria Math"/>
                              <a:sym typeface="Symbol" pitchFamily="18" charset="2"/>
                            </a:rPr>
                            <m:t>3</m:t>
                          </m:r>
                        </m:e>
                      </m:d>
                      <m:r>
                        <a:rPr lang="da-DK" altLang="en-US" sz="2000" b="0" i="1" smtClean="0">
                          <a:latin typeface="Cambria Math"/>
                          <a:ea typeface="Cambria Math"/>
                          <a:sym typeface="Symbol" pitchFamily="18" charset="2"/>
                        </a:rPr>
                        <m:t>−1.25(10)</m:t>
                      </m:r>
                      <m:r>
                        <a:rPr lang="da-DK" altLang="en-US" sz="2000" i="1">
                          <a:latin typeface="Cambria Math"/>
                          <a:ea typeface="Cambria Math"/>
                          <a:sym typeface="Symbol" pitchFamily="18" charset="2"/>
                        </a:rPr>
                        <m:t>∙</m:t>
                      </m:r>
                      <m:r>
                        <a:rPr lang="da-DK" altLang="en-US" sz="2000" b="0" i="1" smtClean="0">
                          <a:latin typeface="Cambria Math"/>
                          <a:ea typeface="Cambria Math"/>
                          <a:sym typeface="Symbol" pitchFamily="18" charset="2"/>
                        </a:rPr>
                        <m:t>𝑑</m:t>
                      </m:r>
                      <m:d>
                        <m:dPr>
                          <m:ctrlPr>
                            <a:rPr lang="da-DK" altLang="en-US" sz="2000" i="1">
                              <a:latin typeface="Cambria Math"/>
                              <a:ea typeface="Cambria Math"/>
                              <a:sym typeface="Symbol" pitchFamily="18" charset="2"/>
                            </a:rPr>
                          </m:ctrlPr>
                        </m:dPr>
                        <m:e>
                          <m:r>
                            <a:rPr lang="da-DK" altLang="en-US" sz="2000" b="0" i="1" smtClean="0">
                              <a:latin typeface="Cambria Math"/>
                              <a:ea typeface="Cambria Math"/>
                              <a:sym typeface="Symbol" pitchFamily="18" charset="2"/>
                            </a:rPr>
                            <m:t>𝑂</m:t>
                          </m:r>
                          <m:r>
                            <a:rPr lang="da-DK" altLang="en-US" sz="2000" b="0" i="1" smtClean="0">
                              <a:latin typeface="Cambria Math"/>
                              <a:ea typeface="Cambria Math"/>
                              <a:sym typeface="Symbol" pitchFamily="18" charset="2"/>
                            </a:rPr>
                            <m:t>⋯</m:t>
                          </m:r>
                          <m:r>
                            <a:rPr lang="da-DK" altLang="en-US" sz="2000" b="0" i="1" smtClean="0">
                              <a:latin typeface="Cambria Math"/>
                              <a:ea typeface="Cambria Math"/>
                              <a:sym typeface="Symbol" pitchFamily="18" charset="2"/>
                            </a:rPr>
                            <m:t>𝑂</m:t>
                          </m:r>
                        </m:e>
                      </m:d>
                    </m:oMath>
                  </m:oMathPara>
                </a14:m>
                <a:endParaRPr lang="en-US" altLang="en-US" sz="2000" dirty="0"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26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43200" y="1447800"/>
                <a:ext cx="6172200" cy="1510926"/>
              </a:xfrm>
              <a:prstGeom prst="rect">
                <a:avLst/>
              </a:prstGeom>
              <a:blipFill rotWithShape="1">
                <a:blip r:embed="rId3"/>
                <a:stretch>
                  <a:fillRect b="-323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 Box 9"/>
          <p:cNvSpPr txBox="1">
            <a:spLocks noChangeArrowheads="1"/>
          </p:cNvSpPr>
          <p:nvPr/>
        </p:nvSpPr>
        <p:spPr bwMode="auto">
          <a:xfrm>
            <a:off x="2743200" y="3028890"/>
            <a:ext cx="5105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i="1" dirty="0" smtClean="0">
                <a:sym typeface="Symbol" pitchFamily="18" charset="2"/>
              </a:rPr>
              <a:t>-test: </a:t>
            </a:r>
            <a:r>
              <a:rPr lang="en-US" altLang="en-US" sz="2000" i="1" dirty="0">
                <a:sym typeface="Symbol" pitchFamily="18" charset="2"/>
              </a:rPr>
              <a:t>Compare </a:t>
            </a:r>
            <a:r>
              <a:rPr lang="en-US" altLang="en-US" sz="2000" i="1" baseline="-25000" dirty="0" err="1">
                <a:sym typeface="Symbol" pitchFamily="18" charset="2"/>
              </a:rPr>
              <a:t>exp</a:t>
            </a:r>
            <a:r>
              <a:rPr lang="en-US" altLang="en-US" sz="2000" i="1" dirty="0">
                <a:sym typeface="Symbol" pitchFamily="18" charset="2"/>
              </a:rPr>
              <a:t> with </a:t>
            </a:r>
            <a:r>
              <a:rPr lang="en-US" altLang="en-US" sz="2000" i="1" baseline="-25000" dirty="0" err="1">
                <a:sym typeface="Symbol" pitchFamily="18" charset="2"/>
              </a:rPr>
              <a:t>calc</a:t>
            </a:r>
            <a:endParaRPr lang="en-US" altLang="en-US" sz="2000" i="1" baseline="-25000" dirty="0">
              <a:sym typeface="Symbol" pitchFamily="18" charset="2"/>
            </a:endParaRPr>
          </a:p>
        </p:txBody>
      </p:sp>
      <p:grpSp>
        <p:nvGrpSpPr>
          <p:cNvPr id="29" name="Group 10"/>
          <p:cNvGrpSpPr>
            <a:grpSpLocks/>
          </p:cNvGrpSpPr>
          <p:nvPr/>
        </p:nvGrpSpPr>
        <p:grpSpPr bwMode="auto">
          <a:xfrm>
            <a:off x="457200" y="1447800"/>
            <a:ext cx="2057400" cy="2173287"/>
            <a:chOff x="2473" y="1392"/>
            <a:chExt cx="1296" cy="1369"/>
          </a:xfrm>
        </p:grpSpPr>
        <p:pic>
          <p:nvPicPr>
            <p:cNvPr id="30" name="Picture 11" descr="d1-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3" y="1776"/>
              <a:ext cx="1296" cy="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 Box 12"/>
            <p:cNvSpPr txBox="1">
              <a:spLocks noChangeArrowheads="1"/>
            </p:cNvSpPr>
            <p:nvPr/>
          </p:nvSpPr>
          <p:spPr bwMode="auto">
            <a:xfrm>
              <a:off x="2641" y="1392"/>
              <a:ext cx="96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000" dirty="0"/>
                <a:t>RAHB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19200" y="3733800"/>
            <a:ext cx="6858000" cy="2445439"/>
            <a:chOff x="1219200" y="4019490"/>
            <a:chExt cx="6858000" cy="2445439"/>
          </a:xfrm>
        </p:grpSpPr>
        <p:sp>
          <p:nvSpPr>
            <p:cNvPr id="11" name="Text Box 7"/>
            <p:cNvSpPr txBox="1">
              <a:spLocks noChangeArrowheads="1"/>
            </p:cNvSpPr>
            <p:nvPr/>
          </p:nvSpPr>
          <p:spPr bwMode="auto">
            <a:xfrm>
              <a:off x="1524000" y="4019490"/>
              <a:ext cx="64008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000" dirty="0" smtClean="0"/>
                <a:t>However, examples clearly contradicting this system exist.</a:t>
              </a:r>
              <a:endParaRPr lang="en-US" altLang="en-US" sz="2000" dirty="0">
                <a:sym typeface="Symbol" pitchFamily="18" charset="2"/>
              </a:endParaRPr>
            </a:p>
          </p:txBody>
        </p:sp>
        <p:pic>
          <p:nvPicPr>
            <p:cNvPr id="2050" name="Picture 2" descr="C:\work\Structures\Aarhus\Hydrogen Bonds\Potential Systems\PINHOJ.tif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160" b="16345"/>
            <a:stretch/>
          </p:blipFill>
          <p:spPr bwMode="auto">
            <a:xfrm>
              <a:off x="1219200" y="4533523"/>
              <a:ext cx="3989610" cy="1931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5326832" y="4876800"/>
                  <a:ext cx="2750368" cy="105464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da-DK" altLang="en-US" sz="2000" b="0" i="1" smtClean="0">
                            <a:latin typeface="Cambria Math"/>
                            <a:ea typeface="Cambria Math"/>
                            <a:sym typeface="Symbol" pitchFamily="18" charset="2"/>
                          </a:rPr>
                          <m:t>𝑑</m:t>
                        </m:r>
                        <m:d>
                          <m:dPr>
                            <m:ctrlPr>
                              <a:rPr lang="da-DK" altLang="en-US" sz="2000" b="0" i="1" smtClean="0">
                                <a:latin typeface="Cambria Math"/>
                                <a:ea typeface="Cambria Math"/>
                                <a:sym typeface="Symbol" pitchFamily="18" charset="2"/>
                              </a:rPr>
                            </m:ctrlPr>
                          </m:dPr>
                          <m:e>
                            <m:r>
                              <a:rPr lang="da-DK" altLang="en-US" sz="2000" b="0" i="1" smtClean="0">
                                <a:latin typeface="Cambria Math"/>
                                <a:ea typeface="Cambria Math"/>
                                <a:sym typeface="Symbol" pitchFamily="18" charset="2"/>
                              </a:rPr>
                              <m:t>𝑂</m:t>
                            </m:r>
                            <m:r>
                              <a:rPr lang="da-DK" altLang="en-US" sz="2000" b="0" i="1" smtClean="0">
                                <a:latin typeface="Cambria Math"/>
                                <a:ea typeface="Cambria Math"/>
                                <a:sym typeface="Symbol" pitchFamily="18" charset="2"/>
                              </a:rPr>
                              <m:t>⋯</m:t>
                            </m:r>
                            <m:r>
                              <a:rPr lang="da-DK" altLang="en-US" sz="2000" b="0" i="1" smtClean="0">
                                <a:latin typeface="Cambria Math"/>
                                <a:ea typeface="Cambria Math"/>
                                <a:sym typeface="Symbol" pitchFamily="18" charset="2"/>
                              </a:rPr>
                              <m:t>𝑂</m:t>
                            </m:r>
                          </m:e>
                        </m:d>
                        <m:r>
                          <a:rPr lang="da-DK" altLang="en-US" sz="2000" i="1">
                            <a:latin typeface="Cambria Math"/>
                            <a:ea typeface="Cambria Math"/>
                            <a:sym typeface="Symbol" pitchFamily="18" charset="2"/>
                          </a:rPr>
                          <m:t>=</m:t>
                        </m:r>
                        <m:r>
                          <a:rPr lang="da-DK" altLang="en-US" sz="2000" b="0" i="1" smtClean="0">
                            <a:latin typeface="Cambria Math"/>
                            <a:ea typeface="Cambria Math"/>
                            <a:sym typeface="Symbol" pitchFamily="18" charset="2"/>
                          </a:rPr>
                          <m:t>2.389 Å</m:t>
                        </m:r>
                      </m:oMath>
                    </m:oMathPara>
                  </a14:m>
                  <a:endParaRPr lang="da-DK" altLang="en-US" sz="2000" i="1" dirty="0" smtClean="0">
                    <a:latin typeface="Cambria Math"/>
                    <a:ea typeface="Cambria Math"/>
                    <a:sym typeface="Symbol" pitchFamily="18" charset="2"/>
                  </a:endParaRPr>
                </a:p>
                <a:p>
                  <a:pPr algn="just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en-US" sz="2000" i="1">
                                <a:latin typeface="Cambria Math"/>
                                <a:ea typeface="Cambria Math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/>
                                <a:ea typeface="Cambria Math"/>
                                <a:sym typeface="Symbol" pitchFamily="18" charset="2"/>
                              </a:rPr>
                              <m:t>𝜆</m:t>
                            </m:r>
                          </m:e>
                          <m:sub>
                            <m:r>
                              <a:rPr lang="da-DK" altLang="en-US" sz="2000" i="1">
                                <a:latin typeface="Cambria Math"/>
                                <a:ea typeface="Cambria Math"/>
                                <a:sym typeface="Symbol" pitchFamily="18" charset="2"/>
                              </a:rPr>
                              <m:t>𝑐𝑎𝑙𝑐</m:t>
                            </m:r>
                          </m:sub>
                        </m:sSub>
                        <m:r>
                          <a:rPr lang="da-DK" altLang="en-US" sz="2000" i="1">
                            <a:latin typeface="Cambria Math"/>
                            <a:ea typeface="Cambria Math"/>
                            <a:sym typeface="Symbol" pitchFamily="18" charset="2"/>
                          </a:rPr>
                          <m:t>=</m:t>
                        </m:r>
                        <m:r>
                          <a:rPr lang="da-DK" altLang="en-US" sz="2000" i="1">
                            <a:latin typeface="Cambria Math"/>
                            <a:ea typeface="Cambria Math"/>
                            <a:sym typeface="Symbol" pitchFamily="18" charset="2"/>
                          </a:rPr>
                          <m:t>0.484</m:t>
                        </m:r>
                      </m:oMath>
                    </m:oMathPara>
                  </a14:m>
                  <a:endParaRPr lang="en-US" altLang="en-US" sz="2000" dirty="0">
                    <a:sym typeface="Symbol" pitchFamily="18" charset="2"/>
                  </a:endParaRPr>
                </a:p>
                <a:p>
                  <a:pPr algn="just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en-US" sz="2000" i="1" smtClean="0">
                                <a:latin typeface="Cambria Math"/>
                                <a:ea typeface="Cambria Math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/>
                                <a:ea typeface="Cambria Math"/>
                                <a:sym typeface="Symbol" pitchFamily="18" charset="2"/>
                              </a:rPr>
                              <m:t>𝜆</m:t>
                            </m:r>
                          </m:e>
                          <m:sub>
                            <m:r>
                              <a:rPr lang="da-DK" altLang="en-US" sz="2000" b="0" i="1" smtClean="0">
                                <a:latin typeface="Cambria Math"/>
                                <a:ea typeface="Cambria Math"/>
                                <a:sym typeface="Symbol" pitchFamily="18" charset="2"/>
                              </a:rPr>
                              <m:t>𝑒𝑥𝑝</m:t>
                            </m:r>
                          </m:sub>
                        </m:sSub>
                        <m:r>
                          <a:rPr lang="da-DK" altLang="en-US" sz="2000" b="0" i="1" smtClean="0">
                            <a:latin typeface="Cambria Math"/>
                            <a:ea typeface="Cambria Math"/>
                            <a:sym typeface="Symbol" pitchFamily="18" charset="2"/>
                          </a:rPr>
                          <m:t>=0.345</m:t>
                        </m:r>
                      </m:oMath>
                    </m:oMathPara>
                  </a14:m>
                  <a:endParaRPr lang="da-DK" altLang="en-US" sz="2000" b="0" i="1" dirty="0" smtClean="0">
                    <a:latin typeface="Cambria Math"/>
                    <a:ea typeface="Cambria Math"/>
                    <a:sym typeface="Symbol" pitchFamily="18" charset="2"/>
                  </a:endParaRPr>
                </a:p>
              </p:txBody>
            </p:sp>
          </mc:Choice>
          <mc:Fallback>
            <p:sp>
              <p:nvSpPr>
                <p:cNvPr id="14" name="Text 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326832" y="4876800"/>
                  <a:ext cx="2750368" cy="1054648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1156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987643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6345</TotalTime>
  <Words>1618</Words>
  <Application>Microsoft Office PowerPoint</Application>
  <PresentationFormat>On-screen Show (4:3)</PresentationFormat>
  <Paragraphs>186</Paragraphs>
  <Slides>20</Slides>
  <Notes>10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Office Theme</vt:lpstr>
      <vt:lpstr>Equation</vt:lpstr>
      <vt:lpstr>Importance of modeling H-atoms</vt:lpstr>
      <vt:lpstr>PowerPoint Presentation</vt:lpstr>
      <vt:lpstr>Outline</vt:lpstr>
      <vt:lpstr>Hydrogen and X-rays</vt:lpstr>
      <vt:lpstr>Hydrogen and X-rays</vt:lpstr>
      <vt:lpstr>Hydrogen bonding</vt:lpstr>
      <vt:lpstr>HB type?</vt:lpstr>
      <vt:lpstr>Hydrogen bonding</vt:lpstr>
      <vt:lpstr>Hydrogen bonding</vt:lpstr>
      <vt:lpstr>Still a lot to learn from X-ray data</vt:lpstr>
      <vt:lpstr>Hydrogen and X-rays</vt:lpstr>
      <vt:lpstr>How to combine X and N data?</vt:lpstr>
      <vt:lpstr>Scaling - UIJXN</vt:lpstr>
      <vt:lpstr>Moving on</vt:lpstr>
      <vt:lpstr>HB characterisation</vt:lpstr>
      <vt:lpstr>HB characterisation</vt:lpstr>
      <vt:lpstr>Bond energies?</vt:lpstr>
      <vt:lpstr>Bond energies?</vt:lpstr>
      <vt:lpstr>Source function</vt:lpstr>
      <vt:lpstr>Tutorial #3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Charge density studies and wavefunction refinement</dc:title>
  <dc:creator>Jacob Overgaard</dc:creator>
  <cp:lastModifiedBy>Jacob Overgaard</cp:lastModifiedBy>
  <cp:revision>208</cp:revision>
  <cp:lastPrinted>2013-09-16T14:29:44Z</cp:lastPrinted>
  <dcterms:created xsi:type="dcterms:W3CDTF">2006-08-16T00:00:00Z</dcterms:created>
  <dcterms:modified xsi:type="dcterms:W3CDTF">2015-02-23T02:50:57Z</dcterms:modified>
</cp:coreProperties>
</file>